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0" d="100"/>
          <a:sy n="60" d="100"/>
        </p:scale>
        <p:origin x="72"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0876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5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6d1d782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认识抛体运动和平抛运动</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1bd0f1c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探究平抛运动的特点</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aa582952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实验迁移与创新</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7_BD.13_1#1d456cddb?vop=1&amp;pid=bc2e9329a&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a:solidFill>
                  <a:srgbClr val="000000"/>
                </a:solidFill>
                <a:latin typeface="微软雅黑" pitchFamily="34" charset="0"/>
                <a:ea typeface="微软雅黑" pitchFamily="34" charset="-122"/>
                <a:cs typeface="微软雅黑" pitchFamily="34" charset="-120"/>
              </a:rPr>
              <a:t>下面关于实验器材的说法正确的是</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7_AN.14_1#1d456cddb.blank?vop=1&amp;pid=bc2e9329a&amp;color=0,0,0&amp;vpa=4&amp;vtp=1"/>
          <p:cNvSpPr/>
          <p:nvPr/>
        </p:nvSpPr>
        <p:spPr>
          <a:xfrm>
            <a:off x="4831810" y="14668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7_BD.13_2#1d456cddb.choices?vop=1&amp;pid=bc2e9329a&amp;color=0,0,0&amp;vtp=1&amp;bbb=1"/>
          <p:cNvSpPr/>
          <p:nvPr/>
        </p:nvSpPr>
        <p:spPr>
          <a:xfrm>
            <a:off x="832104" y="192278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选择质量大</a:t>
            </a:r>
            <a:r>
              <a:rPr lang="en-US" altLang="zh-CN" sz="1800" b="0" i="0">
                <a:solidFill>
                  <a:srgbClr val="000000"/>
                </a:solidFill>
                <a:latin typeface="微软雅黑" pitchFamily="34" charset="0"/>
                <a:ea typeface="微软雅黑" pitchFamily="34" charset="-122"/>
                <a:cs typeface="微软雅黑" pitchFamily="34" charset="-120"/>
              </a:rPr>
              <a:t>，体积大的小球</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选择光滑的斜槽轨道</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斜槽轨道末端切线须水平</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选用秒表记录时间</a:t>
            </a:r>
            <a:endParaRPr lang="en-US" altLang="zh-CN" sz="1800" dirty="0"/>
          </a:p>
        </p:txBody>
      </p:sp>
      <p:sp>
        <p:nvSpPr>
          <p:cNvPr id="5" name="QC_7_AS.15_1#1d456cddb?vop=1&amp;pid=bc2e9329a&amp;color=0,0,0&amp;vtp=1&amp;bbb=1&amp;hb=1"/>
          <p:cNvSpPr/>
          <p:nvPr/>
        </p:nvSpPr>
        <p:spPr>
          <a:xfrm>
            <a:off x="832104" y="2742565"/>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解析】应选择质量大，体积小的小球</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注意：可减小空气阻力的影响）</a:t>
            </a:r>
            <a:r>
              <a:rPr lang="en-US" altLang="zh-CN" sz="1800" b="0" i="0" dirty="0">
                <a:solidFill>
                  <a:srgbClr val="000000"/>
                </a:solidFill>
                <a:latin typeface="微软雅黑" pitchFamily="34" charset="0"/>
                <a:ea typeface="微软雅黑" pitchFamily="34" charset="-122"/>
                <a:cs typeface="微软雅黑" pitchFamily="34" charset="-120"/>
              </a:rPr>
              <a:t>，故A错误</a:t>
            </a:r>
            <a:r>
              <a:rPr lang="en-US" altLang="zh-CN" sz="1800" b="0" i="0">
                <a:solidFill>
                  <a:srgbClr val="000000"/>
                </a:solidFill>
                <a:latin typeface="微软雅黑" pitchFamily="34" charset="0"/>
                <a:ea typeface="微软雅黑" pitchFamily="34" charset="-122"/>
                <a:cs typeface="微软雅黑" pitchFamily="34" charset="-120"/>
              </a:rPr>
              <a:t>；实验中仅保证每次</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小球做平抛运动初速度大小相同即可，即应从斜槽轨道同一位置静止释放</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注意</a:t>
            </a:r>
            <a:r>
              <a:rPr lang="en-US" altLang="zh-CN" sz="1800" b="0" i="0">
                <a:solidFill>
                  <a:srgbClr val="00A0AF"/>
                </a:solidFill>
                <a:latin typeface="微软雅黑" pitchFamily="34" charset="0"/>
                <a:ea typeface="楷体" pitchFamily="34" charset="-122"/>
                <a:cs typeface="微软雅黑" pitchFamily="34" charset="-120"/>
              </a:rPr>
              <a:t>：斜槽轨道不一定要光</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滑</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，故B</a:t>
            </a:r>
            <a:r>
              <a:rPr lang="en-US" altLang="zh-CN" sz="1800" b="0" i="0">
                <a:solidFill>
                  <a:srgbClr val="000000"/>
                </a:solidFill>
                <a:latin typeface="微软雅黑" pitchFamily="34" charset="0"/>
                <a:ea typeface="微软雅黑" pitchFamily="34" charset="-122"/>
                <a:cs typeface="微软雅黑" pitchFamily="34" charset="-120"/>
              </a:rPr>
              <a:t>错误；平抛运动初速度方向应保持水平</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注意：斜槽轨道末端切线须水平</a:t>
            </a:r>
            <a:r>
              <a:rPr lang="en-US" altLang="zh-CN" sz="1800" b="0" i="0">
                <a:solidFill>
                  <a:srgbClr val="00A0AF"/>
                </a:solidFill>
                <a:latin typeface="微软雅黑" pitchFamily="34" charset="0"/>
                <a:ea typeface="楷体" pitchFamily="34" charset="-122"/>
                <a:cs typeface="微软雅黑" pitchFamily="34" charset="-120"/>
              </a:rPr>
              <a:t>，保证小球能做平抛</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运动</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，故C</a:t>
            </a:r>
            <a:r>
              <a:rPr lang="en-US" altLang="zh-CN" b="0" i="0">
                <a:solidFill>
                  <a:srgbClr val="000000"/>
                </a:solidFill>
                <a:latin typeface="微软雅黑" pitchFamily="34" charset="0"/>
                <a:ea typeface="微软雅黑" pitchFamily="34" charset="-122"/>
                <a:cs typeface="微软雅黑" pitchFamily="34" charset="-120"/>
              </a:rPr>
              <a:t>正确；无需用秒表记录时间</a:t>
            </a:r>
            <a:r>
              <a:rPr lang="en-US" altLang="zh-CN" b="0" i="0">
                <a:solidFill>
                  <a:srgbClr val="00A0AF"/>
                </a:solidFill>
                <a:latin typeface="微软雅黑" pitchFamily="34" charset="0"/>
                <a:ea typeface="楷体" pitchFamily="34" charset="-122"/>
                <a:cs typeface="微软雅黑" pitchFamily="34" charset="-120"/>
              </a:rPr>
              <a:t>（</a:t>
            </a:r>
            <a:r>
              <a:rPr lang="en-US" altLang="zh-CN" b="0" i="0" dirty="0">
                <a:solidFill>
                  <a:srgbClr val="00A0AF"/>
                </a:solidFill>
                <a:latin typeface="微软雅黑" pitchFamily="34" charset="0"/>
                <a:ea typeface="楷体" pitchFamily="34" charset="-122"/>
                <a:cs typeface="微软雅黑" pitchFamily="34" charset="-120"/>
              </a:rPr>
              <a:t>说明：通过频闪照相机可以得出时间）</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p:sp>
        <p:nvSpPr>
          <p:cNvPr id="6" name="QC_7_AS.15_1#1d456cddb?vop=1&amp;pid=bc2e9329a&amp;color=0,0,0&amp;vtp=1&amp;bbb=1&amp;hb=1&amp;uw=1">
            <a:extLst>
              <a:ext uri="{FF2B5EF4-FFF2-40B4-BE49-F238E27FC236}">
                <a16:creationId xmlns:a16="http://schemas.microsoft.com/office/drawing/2014/main" id="{EB87F69E-AC75-8D8E-DC3C-0E51C1374C99}"/>
              </a:ext>
            </a:extLst>
          </p:cNvPr>
          <p:cNvSpPr/>
          <p:nvPr/>
        </p:nvSpPr>
        <p:spPr>
          <a:xfrm>
            <a:off x="1746504" y="2742342"/>
            <a:ext cx="29718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C_7_AS.15_1#1d456cddb?vop=1&amp;pid=bc2e9329a&amp;color=0,0,0&amp;vtp=1&amp;bbb=1&amp;hb=1&amp;uw=1">
            <a:extLst>
              <a:ext uri="{FF2B5EF4-FFF2-40B4-BE49-F238E27FC236}">
                <a16:creationId xmlns:a16="http://schemas.microsoft.com/office/drawing/2014/main" id="{A8946388-5694-98F1-D360-FCBF99858CE1}"/>
              </a:ext>
            </a:extLst>
          </p:cNvPr>
          <p:cNvSpPr/>
          <p:nvPr/>
        </p:nvSpPr>
        <p:spPr>
          <a:xfrm>
            <a:off x="4718304" y="3161442"/>
            <a:ext cx="34290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C_7_AS.15_1#1d456cddb?vop=1&amp;pid=bc2e9329a&amp;color=0,0,0&amp;vtp=1&amp;bbb=1&amp;hb=1&amp;uw=1">
            <a:extLst>
              <a:ext uri="{FF2B5EF4-FFF2-40B4-BE49-F238E27FC236}">
                <a16:creationId xmlns:a16="http://schemas.microsoft.com/office/drawing/2014/main" id="{709E22B3-25D6-389B-DD07-3A0C1DAF6976}"/>
              </a:ext>
            </a:extLst>
          </p:cNvPr>
          <p:cNvSpPr/>
          <p:nvPr/>
        </p:nvSpPr>
        <p:spPr>
          <a:xfrm>
            <a:off x="2575179" y="3580543"/>
            <a:ext cx="3200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C_7_AS.15_1#1d456cddb?vop=1&amp;pid=bc2e9329a&amp;color=0,0,0&amp;vtp=1&amp;bbb=1&amp;hb=1&amp;uw=1">
            <a:extLst>
              <a:ext uri="{FF2B5EF4-FFF2-40B4-BE49-F238E27FC236}">
                <a16:creationId xmlns:a16="http://schemas.microsoft.com/office/drawing/2014/main" id="{15C1A3B5-5666-3985-4820-141F72724FDD}"/>
              </a:ext>
            </a:extLst>
          </p:cNvPr>
          <p:cNvSpPr/>
          <p:nvPr/>
        </p:nvSpPr>
        <p:spPr>
          <a:xfrm>
            <a:off x="2813304" y="3999007"/>
            <a:ext cx="2057464" cy="35287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2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bg/>
                                          </p:spTgt>
                                        </p:tgtEl>
                                        <p:attrNameLst>
                                          <p:attrName>style.visibility</p:attrName>
                                        </p:attrNameLst>
                                      </p:cBhvr>
                                      <p:to>
                                        <p:strVal val="visible"/>
                                      </p:to>
                                    </p:set>
                                    <p:anim calcmode="lin" valueType="num">
                                      <p:cBhvr additive="base">
                                        <p:cTn id="5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8">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
                                            <p:txEl>
                                              <p:pRg st="0" end="0"/>
                                            </p:txEl>
                                          </p:spTgt>
                                        </p:tgtEl>
                                        <p:attrNameLst>
                                          <p:attrName>style.visibility</p:attrName>
                                        </p:attrNameLst>
                                      </p:cBhvr>
                                      <p:to>
                                        <p:strVal val="visible"/>
                                      </p:to>
                                    </p:set>
                                    <p:anim calcmode="lin" valueType="num">
                                      <p:cBhvr additive="base">
                                        <p:cTn id="5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bg/>
                                          </p:spTgt>
                                        </p:tgtEl>
                                        <p:attrNameLst>
                                          <p:attrName>style.visibility</p:attrName>
                                        </p:attrNameLst>
                                      </p:cBhvr>
                                      <p:to>
                                        <p:strVal val="visible"/>
                                      </p:to>
                                    </p:set>
                                    <p:anim calcmode="lin" valueType="num">
                                      <p:cBhvr additive="base">
                                        <p:cTn id="6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9">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xEl>
                                              <p:pRg st="0" end="0"/>
                                            </p:txEl>
                                          </p:spTgt>
                                        </p:tgtEl>
                                        <p:attrNameLst>
                                          <p:attrName>style.visibility</p:attrName>
                                        </p:attrNameLst>
                                      </p:cBhvr>
                                      <p:to>
                                        <p:strVal val="visible"/>
                                      </p:to>
                                    </p:set>
                                    <p:anim calcmode="lin" valueType="num">
                                      <p:cBhvr additive="base">
                                        <p:cTn id="6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7" grpId="0" build="p" animBg="1"/>
      <p:bldP spid="8" grpId="0" build="p" animBg="1"/>
      <p:bldP spid="9"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16_1#abadd7c3f?vop=1&amp;pid=bc2e9329a&amp;color=0,0,0&amp;vtp=1&amp;bt=1&amp;bbb=1&amp;hb=1"/>
              <p:cNvSpPr/>
              <p:nvPr/>
            </p:nvSpPr>
            <p:spPr>
              <a:xfrm>
                <a:off x="832104" y="1508761"/>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a:solidFill>
                      <a:srgbClr val="000000"/>
                    </a:solidFill>
                    <a:latin typeface="微软雅黑" pitchFamily="34" charset="0"/>
                    <a:ea typeface="微软雅黑" pitchFamily="34" charset="-122"/>
                    <a:cs typeface="微软雅黑" pitchFamily="34" charset="-120"/>
                  </a:rPr>
                  <a:t>处照相机所拍摄的频闪照片为图乙中的</a:t>
                </a:r>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a:t>
                </a:r>
                <a:r>
                  <a:rPr lang="en-US" altLang="zh-CN" sz="1800" b="0" i="0" dirty="0">
                    <a:solidFill>
                      <a:srgbClr val="000000"/>
                    </a:solidFill>
                    <a:latin typeface="微软雅黑" pitchFamily="34" charset="0"/>
                    <a:ea typeface="微软雅黑" pitchFamily="34" charset="-122"/>
                    <a:cs typeface="微软雅黑" pitchFamily="34" charset="-120"/>
                  </a:rPr>
                  <a:t>（填“</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3）为确定频闪照片与实验中实际距离的比例，某同学先测量照片中球的直径为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后测得小球的</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b="0" i="0" dirty="0" err="1">
                    <a:solidFill>
                      <a:srgbClr val="000000"/>
                    </a:solidFill>
                    <a:latin typeface="微软雅黑" pitchFamily="34" charset="0"/>
                    <a:ea typeface="微软雅黑" pitchFamily="34" charset="-122"/>
                    <a:cs typeface="微软雅黑" pitchFamily="34" charset="-120"/>
                  </a:rPr>
                  <a:t>实际直径为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20.50</m:t>
                    </m:r>
                    <m:r>
                      <m:rPr>
                        <m:nor/>
                      </m:rPr>
                      <a:rPr lang="en-US" altLang="zh-CN" b="0" i="0" smtClean="0">
                        <a:solidFill>
                          <a:srgbClr val="000000"/>
                        </a:solidFill>
                        <a:latin typeface="Cambria Math" pitchFamily="34" charset="0"/>
                        <a:ea typeface="Cambria Math" pitchFamily="34" charset="-122"/>
                        <a:cs typeface="Cambria Math" pitchFamily="34" charset="-120"/>
                      </a:rPr>
                      <m:t> </m:t>
                    </m:r>
                    <m:r>
                      <m:rPr>
                        <m:sty m:val="p"/>
                      </m:rPr>
                      <a:rPr lang="en-US" altLang="zh-CN" b="0" i="0" smtClean="0">
                        <a:solidFill>
                          <a:srgbClr val="000000"/>
                        </a:solidFill>
                        <a:latin typeface="Cambria Math" pitchFamily="34" charset="0"/>
                        <a:ea typeface="Cambria Math" pitchFamily="34" charset="-122"/>
                        <a:cs typeface="Cambria Math"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7_BD.16_1#abadd7c3f?vop=1&amp;pid=bc2e9329a&amp;color=0,0,0&amp;vtp=1&amp;bt=1&amp;bbb=1&amp;hb=1"/>
              <p:cNvSpPr>
                <a:spLocks noRot="1" noChangeAspect="1" noMove="1" noResize="1" noEditPoints="1" noAdjustHandles="1" noChangeArrowheads="1" noChangeShapeType="1" noTextEdit="1"/>
              </p:cNvSpPr>
              <p:nvPr/>
            </p:nvSpPr>
            <p:spPr>
              <a:xfrm>
                <a:off x="832104" y="1508761"/>
                <a:ext cx="10533888" cy="1192530"/>
              </a:xfrm>
              <a:prstGeom prst="rect">
                <a:avLst/>
              </a:prstGeom>
              <a:blipFill>
                <a:blip r:embed="rId3"/>
                <a:stretch>
                  <a:fillRect l="-1389" r="-868" b="-117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AN.17_1#abadd7c3f.blank?vop=1&amp;pid=bc2e9329a&amp;color=0,0,0&amp;vpa=5&amp;vtp=1&amp;bbb=1"/>
              <p:cNvSpPr/>
              <p:nvPr/>
            </p:nvSpPr>
            <p:spPr>
              <a:xfrm>
                <a:off x="5511102" y="1557972"/>
                <a:ext cx="250063"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7_AN.17_1#abadd7c3f.blank?vop=1&amp;pid=bc2e9329a&amp;color=0,0,0&amp;vpa=5&amp;vtp=1&amp;bbb=1"/>
              <p:cNvSpPr>
                <a:spLocks noRot="1" noChangeAspect="1" noMove="1" noResize="1" noEditPoints="1" noAdjustHandles="1" noChangeArrowheads="1" noChangeShapeType="1" noTextEdit="1"/>
              </p:cNvSpPr>
              <p:nvPr/>
            </p:nvSpPr>
            <p:spPr>
              <a:xfrm>
                <a:off x="5511102" y="1557972"/>
                <a:ext cx="250063" cy="260350"/>
              </a:xfrm>
              <a:prstGeom prst="rect">
                <a:avLst/>
              </a:prstGeom>
              <a:blipFill>
                <a:blip r:embed="rId4"/>
                <a:stretch>
                  <a:fillRect l="-2439" b="-476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7_AS.18_1#abadd7c3f?vop=1&amp;pid=bc2e9329a&amp;color=0,0,0&amp;vtp=1&amp;bbb=1&amp;hb=1"/>
              <p:cNvSpPr/>
              <p:nvPr/>
            </p:nvSpPr>
            <p:spPr>
              <a:xfrm>
                <a:off x="832104" y="27051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处照相机拍摄的是小球水平方向的运动，因小球在水平方向上做匀速运动</a:t>
                </a:r>
                <a:r>
                  <a:rPr lang="en-US" altLang="zh-CN" sz="1800" b="0" i="0">
                    <a:solidFill>
                      <a:srgbClr val="000000"/>
                    </a:solidFill>
                    <a:latin typeface="微软雅黑" pitchFamily="34" charset="0"/>
                    <a:ea typeface="微软雅黑" pitchFamily="34" charset="-122"/>
                    <a:cs typeface="微软雅黑" pitchFamily="34" charset="-120"/>
                  </a:rPr>
                  <a:t>，则对应频闪照片为</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图乙中的</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7_AS.18_1#abadd7c3f?vop=1&amp;pid=bc2e9329a&amp;color=0,0,0&amp;vtp=1&amp;bbb=1&amp;hb=1"/>
              <p:cNvSpPr>
                <a:spLocks noRot="1" noChangeAspect="1" noMove="1" noResize="1" noEditPoints="1" noAdjustHandles="1" noChangeArrowheads="1" noChangeShapeType="1" noTextEdit="1"/>
              </p:cNvSpPr>
              <p:nvPr/>
            </p:nvSpPr>
            <p:spPr>
              <a:xfrm>
                <a:off x="832104" y="2705100"/>
                <a:ext cx="10533888" cy="773430"/>
              </a:xfrm>
              <a:prstGeom prst="rect">
                <a:avLst/>
              </a:prstGeom>
              <a:blipFill>
                <a:blip r:embed="rId5"/>
                <a:stretch>
                  <a:fillRect l="-1389" r="-579"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19_1#5978f22b2?vop=1&amp;pid=bc2e9329a&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（4）该同学再对频闪照片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进行测量，照片中小球两相邻位置的距离几乎均匀增大约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，重力加速度</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，则可估算出频闪的频率约为</a:t>
                </a:r>
                <a:r>
                  <a:rPr lang="en-US" altLang="zh-CN" i="0">
                    <a:solidFill>
                      <a:srgbClr val="000000"/>
                    </a:solidFill>
                    <a:latin typeface="SimSun" pitchFamily="34" charset="0"/>
                    <a:ea typeface="SimSun" pitchFamily="34" charset="-122"/>
                    <a:cs typeface="SimSun" pitchFamily="34" charset="-120"/>
                  </a:rPr>
                  <a:t>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7_BD.19_1#5978f22b2?vop=1&amp;pid=bc2e9329a&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463" b="-19048"/>
                </a:stretch>
              </a:blipFill>
              <a:ln/>
            </p:spPr>
            <p:txBody>
              <a:bodyPr/>
              <a:lstStyle/>
              <a:p>
                <a:r>
                  <a:rPr lang="zh-CN" altLang="en-US">
                    <a:noFill/>
                  </a:rPr>
                  <a:t> </a:t>
                </a:r>
              </a:p>
            </p:txBody>
          </p:sp>
        </mc:Fallback>
      </mc:AlternateContent>
      <p:sp>
        <p:nvSpPr>
          <p:cNvPr id="3" name="QC_7_AN.20_1#5978f22b2.blank?vop=1&amp;pid=bc2e9329a&amp;color=0,0,0&amp;vpa=6&amp;vtp=1"/>
          <p:cNvSpPr/>
          <p:nvPr/>
        </p:nvSpPr>
        <p:spPr>
          <a:xfrm>
            <a:off x="5046123" y="18796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7_BD.19_2#5978f22b2.choices?vop=1&amp;pid=bc2e9329a&amp;color=0,0,0&amp;vtp=1&amp;bbb=1"/>
              <p:cNvSpPr/>
              <p:nvPr/>
            </p:nvSpPr>
            <p:spPr>
              <a:xfrm>
                <a:off x="832104" y="2324990"/>
                <a:ext cx="10533888" cy="356235"/>
              </a:xfrm>
              <a:prstGeom prst="rect">
                <a:avLst/>
              </a:prstGeom>
              <a:noFill/>
              <a:ln/>
            </p:spPr>
            <p:txBody>
              <a:bodyPr wrap="none" lIns="0" tIns="0" rIns="0" bIns="0" rtlCol="0" anchor="t"/>
              <a:lstStyle/>
              <a:p>
                <a:pPr latinLnBrk="1">
                  <a:lnSpc>
                    <a:spcPts val="3200"/>
                  </a:lnSpc>
                  <a:tabLst>
                    <a:tab pos="2668397" algn="l"/>
                    <a:tab pos="5311394" algn="l"/>
                    <a:tab pos="79543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Hz</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Hz</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Hz</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7_BD.19_2#5978f22b2.choices?vop=1&amp;pid=bc2e9329a&amp;color=0,0,0&amp;vtp=1&amp;bbb=1"/>
              <p:cNvSpPr>
                <a:spLocks noRot="1" noChangeAspect="1" noMove="1" noResize="1" noEditPoints="1" noAdjustHandles="1" noChangeArrowheads="1" noChangeShapeType="1" noTextEdit="1"/>
              </p:cNvSpPr>
              <p:nvPr/>
            </p:nvSpPr>
            <p:spPr>
              <a:xfrm>
                <a:off x="832104" y="2324990"/>
                <a:ext cx="10533888" cy="356235"/>
              </a:xfrm>
              <a:prstGeom prst="rect">
                <a:avLst/>
              </a:prstGeom>
              <a:blipFill>
                <a:blip r:embed="rId4"/>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7_AS.21_1#5978f22b2?vop=1&amp;pid=bc2e9329a&amp;color=0,0,0&amp;vtp=1&amp;bbb=1"/>
              <p:cNvSpPr/>
              <p:nvPr/>
            </p:nvSpPr>
            <p:spPr>
              <a:xfrm>
                <a:off x="832104" y="2685607"/>
                <a:ext cx="10533888" cy="1524000"/>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【解析】照片中小球两相邻位置的距离几乎均匀增大约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en-US" altLang="zh-CN" sz="1800" b="0" i="0" dirty="0">
                    <a:solidFill>
                      <a:srgbClr val="000000"/>
                    </a:solidFill>
                    <a:latin typeface="微软雅黑" pitchFamily="34" charset="0"/>
                    <a:ea typeface="微软雅黑" pitchFamily="34" charset="-122"/>
                    <a:cs typeface="微软雅黑" pitchFamily="34" charset="-120"/>
                  </a:rPr>
                  <a:t>，则实际增大</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20.50</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r>
                      <a:rPr lang="en-US" altLang="zh-CN" sz="1800" b="0" i="0">
                        <a:solidFill>
                          <a:srgbClr val="000000"/>
                        </a:solidFill>
                        <a:latin typeface="Cambria Math" pitchFamily="34" charset="0"/>
                        <a:ea typeface="Cambria Math" pitchFamily="34" charset="-122"/>
                        <a:cs typeface="Cambria Math" pitchFamily="34" charset="-120"/>
                      </a:rPr>
                      <m:t>=10.25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zh-CN" altLang="en-US" sz="100" b="0" i="0" kern="0" spc="-99900" dirty="0">
                    <a:solidFill>
                      <a:srgbClr val="FFFFFF"/>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根</a:t>
                </a:r>
                <a:r>
                  <a:rPr lang="en-US" altLang="zh-CN" sz="1800" b="0" i="0">
                    <a:solidFill>
                      <a:srgbClr val="000000"/>
                    </a:solidFill>
                    <a:latin typeface="微软雅黑" pitchFamily="34" charset="0"/>
                    <a:ea typeface="微软雅黑" pitchFamily="34" charset="-122"/>
                    <a:cs typeface="微软雅黑" pitchFamily="34" charset="-120"/>
                  </a:rPr>
                  <a:t>据</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𝑓</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5100"/>
                  </a:lnSpc>
                </a:pPr>
                <a:r>
                  <a:rPr lang="en-US" altLang="zh-CN" b="0" i="0">
                    <a:solidFill>
                      <a:srgbClr val="000000"/>
                    </a:solidFill>
                    <a:latin typeface="微软雅黑" pitchFamily="34" charset="0"/>
                    <a:ea typeface="微软雅黑" pitchFamily="34" charset="-122"/>
                    <a:cs typeface="微软雅黑" pitchFamily="34" charset="-120"/>
                  </a:rPr>
                  <a:t>解</a:t>
                </a: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num>
                          <m:den>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𝑦</m:t>
                            </m:r>
                          </m:den>
                        </m:f>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10</m:t>
                            </m:r>
                          </m:num>
                          <m:den>
                            <m:r>
                              <a:rPr lang="en-US" altLang="zh-CN" sz="1800" b="0" i="0">
                                <a:solidFill>
                                  <a:srgbClr val="000000"/>
                                </a:solidFill>
                                <a:latin typeface="Cambria Math" pitchFamily="34" charset="0"/>
                                <a:ea typeface="Cambria Math" pitchFamily="34" charset="-122"/>
                                <a:cs typeface="Cambria Math" pitchFamily="34" charset="-120"/>
                              </a:rPr>
                              <m:t>10.25×</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Hz</m:t>
                    </m:r>
                    <m:r>
                      <a:rPr lang="en-US" altLang="zh-CN" sz="1800" b="0" i="0">
                        <a:solidFill>
                          <a:srgbClr val="000000"/>
                        </a:solidFill>
                        <a:latin typeface="Cambria Math" pitchFamily="34" charset="0"/>
                        <a:ea typeface="Cambria Math" pitchFamily="34" charset="-122"/>
                        <a:cs typeface="Cambria Math" pitchFamily="34" charset="-120"/>
                      </a:rPr>
                      <m:t>≈30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a:t>
                </a:r>
                <a:endParaRPr lang="en-US" altLang="zh-CN" sz="1800" dirty="0"/>
              </a:p>
            </p:txBody>
          </p:sp>
        </mc:Choice>
        <mc:Fallback>
          <p:sp>
            <p:nvSpPr>
              <p:cNvPr id="5" name="QC_7_AS.21_1#5978f22b2?vop=1&amp;pid=bc2e9329a&amp;color=0,0,0&amp;vtp=1&amp;bbb=1"/>
              <p:cNvSpPr>
                <a:spLocks noRot="1" noChangeAspect="1" noMove="1" noResize="1" noEditPoints="1" noAdjustHandles="1" noChangeArrowheads="1" noChangeShapeType="1" noTextEdit="1"/>
              </p:cNvSpPr>
              <p:nvPr/>
            </p:nvSpPr>
            <p:spPr>
              <a:xfrm>
                <a:off x="832104" y="2685607"/>
                <a:ext cx="10533888" cy="1524000"/>
              </a:xfrm>
              <a:prstGeom prst="rect">
                <a:avLst/>
              </a:prstGeom>
              <a:blipFill>
                <a:blip r:embed="rId5"/>
                <a:stretch>
                  <a:fillRect l="-1389" r="-5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22_1#c36d047cb?vop=1&amp;pid=bc2e9329a&amp;color=0,0,0&amp;vtp=1&amp;bt=1&amp;bbb=1&amp;hb=1"/>
              <p:cNvSpPr/>
              <p:nvPr/>
            </p:nvSpPr>
            <p:spPr>
              <a:xfrm>
                <a:off x="832104" y="1512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（5）某同学对频闪照片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进行测量，记录小球的位置与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点的水平距离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，以及对应的与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点的竖直距</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，作出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图像如图丙所示，则图像不过原点的原因可能是所标的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点在小球球心位置的</a:t>
                </a:r>
                <a:r>
                  <a:rPr lang="en-US" altLang="zh-CN" sz="1800" i="0">
                    <a:solidFill>
                      <a:srgbClr val="000000"/>
                    </a:solidFill>
                    <a:latin typeface="SimSun" pitchFamily="34" charset="0"/>
                    <a:ea typeface="SimSun" pitchFamily="34" charset="-122"/>
                    <a:cs typeface="SimSun" pitchFamily="34" charset="-120"/>
                  </a:rPr>
                  <a:t>____</a:t>
                </a:r>
                <a:endParaRPr lang="en-US" altLang="zh-CN" sz="1800" i="0" dirty="0">
                  <a:solidFill>
                    <a:srgbClr val="000000"/>
                  </a:solidFill>
                  <a:latin typeface="SimSun" pitchFamily="34" charset="0"/>
                  <a:ea typeface="SimSun" pitchFamily="34" charset="-122"/>
                  <a:cs typeface="SimSun" pitchFamily="34" charset="-120"/>
                </a:endParaRPr>
              </a:p>
              <a:p>
                <a:pPr latinLnBrk="1">
                  <a:lnSpc>
                    <a:spcPts val="3100"/>
                  </a:lnSpc>
                </a:pPr>
                <a:r>
                  <a:rPr lang="en-US" altLang="zh-CN" b="0" i="0" dirty="0">
                    <a:solidFill>
                      <a:srgbClr val="000000"/>
                    </a:solidFill>
                    <a:latin typeface="微软雅黑" pitchFamily="34" charset="0"/>
                    <a:ea typeface="微软雅黑" pitchFamily="34" charset="-122"/>
                    <a:cs typeface="微软雅黑" pitchFamily="34" charset="-120"/>
                  </a:rPr>
                  <a:t>（填“左”“右”“上”或“下”）方.</a:t>
                </a:r>
                <a:endParaRPr lang="en-US" altLang="zh-CN" dirty="0"/>
              </a:p>
            </p:txBody>
          </p:sp>
        </mc:Choice>
        <mc:Fallback>
          <p:sp>
            <p:nvSpPr>
              <p:cNvPr id="2" name="QB_7_BD.22_1#c36d047cb?vop=1&amp;pid=bc2e9329a&amp;color=0,0,0&amp;vtp=1&amp;bt=1&amp;bbb=1&amp;hb=1"/>
              <p:cNvSpPr>
                <a:spLocks noRot="1" noChangeAspect="1" noMove="1" noResize="1" noEditPoints="1" noAdjustHandles="1" noChangeArrowheads="1" noChangeShapeType="1" noTextEdit="1"/>
              </p:cNvSpPr>
              <p:nvPr/>
            </p:nvSpPr>
            <p:spPr>
              <a:xfrm>
                <a:off x="832104" y="1512000"/>
                <a:ext cx="10533888" cy="1192530"/>
              </a:xfrm>
              <a:prstGeom prst="rect">
                <a:avLst/>
              </a:prstGeom>
              <a:blipFill>
                <a:blip r:embed="rId3"/>
                <a:stretch>
                  <a:fillRect l="-1389" r="-637" b="-11735"/>
                </a:stretch>
              </a:blipFill>
              <a:ln/>
            </p:spPr>
            <p:txBody>
              <a:bodyPr/>
              <a:lstStyle/>
              <a:p>
                <a:r>
                  <a:rPr lang="zh-CN" altLang="en-US">
                    <a:noFill/>
                  </a:rPr>
                  <a:t> </a:t>
                </a:r>
              </a:p>
            </p:txBody>
          </p:sp>
        </mc:Fallback>
      </mc:AlternateContent>
      <p:sp>
        <p:nvSpPr>
          <p:cNvPr id="3" name="QB_7_AN.23_1#c36d047cb.blank?vop=1&amp;pid=bc2e9329a&amp;color=0,0,0&amp;vpa=7&amp;vtp=1"/>
          <p:cNvSpPr/>
          <p:nvPr/>
        </p:nvSpPr>
        <p:spPr>
          <a:xfrm>
            <a:off x="10234581" y="1900620"/>
            <a:ext cx="395288" cy="373380"/>
          </a:xfrm>
          <a:prstGeom prst="rect">
            <a:avLst/>
          </a:prstGeom>
          <a:noFill/>
          <a:ln/>
        </p:spPr>
        <p:txBody>
          <a:bodyPr wrap="none" lIns="0" tIns="0" rIns="0" bIns="0" rtlCol="0" anchor="t"/>
          <a:lstStyle/>
          <a:p>
            <a:pPr algn="ctr" latinLnBrk="1">
              <a:lnSpc>
                <a:spcPts val="3300"/>
              </a:lnSpc>
            </a:pPr>
            <a:r>
              <a:rPr lang="en-US" altLang="zh-CN" b="0" i="0" dirty="0">
                <a:solidFill>
                  <a:srgbClr val="FF0000"/>
                </a:solidFill>
                <a:latin typeface="微软雅黑" pitchFamily="34" charset="0"/>
                <a:ea typeface="微软雅黑" pitchFamily="34" charset="-122"/>
                <a:cs typeface="微软雅黑" pitchFamily="34" charset="-120"/>
              </a:rPr>
              <a:t>上</a:t>
            </a:r>
            <a:endParaRPr lang="en-US" altLang="zh-CN" dirty="0"/>
          </a:p>
        </p:txBody>
      </p:sp>
      <p:pic>
        <p:nvPicPr>
          <p:cNvPr id="4" name="QB_7_BD.22_2#c36d047cb?iti=3&amp;vop=1&amp;pid=bc2e9329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550408" y="2834831"/>
            <a:ext cx="1088136"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7_BD.22_3#c36d047cb?iti=3&amp;vop=1&amp;pid=bc2e9329a&amp;color=0,0,0&amp;vtp=1"/>
          <p:cNvSpPr/>
          <p:nvPr/>
        </p:nvSpPr>
        <p:spPr>
          <a:xfrm>
            <a:off x="5953982" y="4177983"/>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丙</a:t>
            </a:r>
            <a:endParaRPr lang="en-US" altLang="zh-CN" sz="1800" dirty="0"/>
          </a:p>
        </p:txBody>
      </p:sp>
      <mc:AlternateContent xmlns:mc="http://schemas.openxmlformats.org/markup-compatibility/2006">
        <mc:Choice xmlns:a14="http://schemas.microsoft.com/office/drawing/2010/main" Requires="a14">
          <p:sp>
            <p:nvSpPr>
              <p:cNvPr id="6" name="QB_7_AS.24_1#c36d047cb?vop=1&amp;pid=bc2e9329a&amp;color=0,0,0&amp;vtp=1&amp;bbb=1"/>
              <p:cNvSpPr/>
              <p:nvPr/>
            </p:nvSpPr>
            <p:spPr>
              <a:xfrm>
                <a:off x="832104" y="4591304"/>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【解析】由图丙可知，当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，图像不过原点的原因可能是所标的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点在小球球心位置的上方.</a:t>
                </a:r>
                <a:endParaRPr lang="en-US" altLang="zh-CN" sz="1800" dirty="0"/>
              </a:p>
            </p:txBody>
          </p:sp>
        </mc:Choice>
        <mc:Fallback>
          <p:sp>
            <p:nvSpPr>
              <p:cNvPr id="6" name="QB_7_AS.24_1#c36d047cb?vop=1&amp;pid=bc2e9329a&amp;color=0,0,0&amp;vtp=1&amp;bbb=1"/>
              <p:cNvSpPr>
                <a:spLocks noRot="1" noChangeAspect="1" noMove="1" noResize="1" noEditPoints="1" noAdjustHandles="1" noChangeArrowheads="1" noChangeShapeType="1" noTextEdit="1"/>
              </p:cNvSpPr>
              <p:nvPr/>
            </p:nvSpPr>
            <p:spPr>
              <a:xfrm>
                <a:off x="832104" y="4591304"/>
                <a:ext cx="10533888" cy="363855"/>
              </a:xfrm>
              <a:prstGeom prst="rect">
                <a:avLst/>
              </a:prstGeom>
              <a:blipFill>
                <a:blip r:embed="rId5"/>
                <a:stretch>
                  <a:fillRect l="-1389" b="-38333"/>
                </a:stretch>
              </a:blipFill>
              <a:ln/>
            </p:spPr>
            <p:txBody>
              <a:bodyPr/>
              <a:lstStyle/>
              <a:p>
                <a:r>
                  <a:rPr lang="zh-CN" altLang="en-US">
                    <a:noFill/>
                  </a:rPr>
                  <a:t> </a:t>
                </a:r>
              </a:p>
            </p:txBody>
          </p:sp>
        </mc:Fallback>
      </mc:AlternateContent>
      <p:sp>
        <p:nvSpPr>
          <p:cNvPr id="7" name="QO_6_EX.25_1#bc2e9329a?vop=1&amp;pid=1e3b3ab75&amp;color=0,0,0&amp;vtp=1&amp;bbb=1"/>
          <p:cNvSpPr/>
          <p:nvPr/>
        </p:nvSpPr>
        <p:spPr>
          <a:xfrm>
            <a:off x="832104" y="4964621"/>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易错警示</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计算频闪相机的频率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要用实际的位移计算</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易错用照片中的距离计算</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 calcmode="lin" valueType="num">
                                      <p:cBhvr additive="base">
                                        <p:cTn id="2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7">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5_BD#b35bffc07?pid=1bd0f1c05&amp;color=0,0,0&amp;vtp=1&amp;bt=1&amp;bbb=1"/>
          <p:cNvSpPr/>
          <p:nvPr/>
        </p:nvSpPr>
        <p:spPr>
          <a:xfrm>
            <a:off x="832104" y="1508760"/>
            <a:ext cx="10533888"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0000"/>
                </a:solidFill>
                <a:latin typeface="微软雅黑" pitchFamily="34" charset="0"/>
                <a:ea typeface="微软雅黑" pitchFamily="34" charset="-122"/>
                <a:cs typeface="微软雅黑" pitchFamily="34" charset="-120"/>
              </a:rPr>
              <a:t>角度2</a:t>
            </a:r>
            <a:r>
              <a:rPr lang="en-US" altLang="zh-CN" sz="2200" b="1" i="0" dirty="0">
                <a:solidFill>
                  <a:srgbClr val="000000"/>
                </a:solidFill>
                <a:latin typeface="SimSun" pitchFamily="34" charset="0"/>
                <a:ea typeface="SimSun" pitchFamily="34" charset="-122"/>
                <a:cs typeface="SimSun" pitchFamily="34" charset="-120"/>
              </a:rPr>
              <a:t> </a:t>
            </a:r>
            <a:r>
              <a:rPr lang="en-US" altLang="zh-CN" sz="2200" b="1" i="0" dirty="0">
                <a:solidFill>
                  <a:srgbClr val="000000"/>
                </a:solidFill>
                <a:latin typeface="微软雅黑" pitchFamily="34" charset="0"/>
                <a:ea typeface="微软雅黑" pitchFamily="34" charset="-122"/>
                <a:cs typeface="微软雅黑" pitchFamily="34" charset="-120"/>
              </a:rPr>
              <a:t>运动轨迹</a:t>
            </a:r>
            <a:endParaRPr lang="en-US" altLang="zh-CN" sz="2200" dirty="0"/>
          </a:p>
        </p:txBody>
      </p:sp>
      <p:sp>
        <p:nvSpPr>
          <p:cNvPr id="3" name="QO_6_BD.26_1#8874b9658?vop=1&amp;pid=b35bffc07&amp;color=0,0,0&amp;vtp=1&amp;bbb=1"/>
          <p:cNvSpPr/>
          <p:nvPr/>
        </p:nvSpPr>
        <p:spPr>
          <a:xfrm>
            <a:off x="832104" y="2001396"/>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某实验小组用图甲所示轨道做“探究平抛运动在水平方向运动的规律”实验.</a:t>
            </a:r>
            <a:endParaRPr lang="en-US" altLang="zh-CN" sz="1800" dirty="0"/>
          </a:p>
        </p:txBody>
      </p:sp>
      <p:pic>
        <p:nvPicPr>
          <p:cNvPr id="4" name="QO_6_BD.26_3#8874b9658?iti=4&amp;htil=1&amp;vop=1&amp;pid=b35bffc0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883664" y="2748407"/>
            <a:ext cx="1399032" cy="10881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6_BD.26_4#8874b9658?iti=5&amp;htil=1&amp;vop=1&amp;pid=b35bffc0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532120" y="2492375"/>
            <a:ext cx="1124712"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6_BD.26_5#8874b9658?iti=6&amp;htil=1&amp;vop=1&amp;pid=b35bffc07&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714232" y="2620391"/>
            <a:ext cx="1792224"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O_6_BD.26_6#8874b9658?iti=4&amp;htil=1&amp;vop=1&amp;pid=b35bffc07&amp;color=0,0,0&amp;vtp=1"/>
          <p:cNvSpPr/>
          <p:nvPr/>
        </p:nvSpPr>
        <p:spPr>
          <a:xfrm>
            <a:off x="2442687" y="3963543"/>
            <a:ext cx="280987"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8" name="QO_6_BD.26_7#8874b9658?iti=5&amp;htil=1&amp;vop=1&amp;pid=b35bffc07&amp;color=0,0,0&amp;vtp=1"/>
          <p:cNvSpPr/>
          <p:nvPr/>
        </p:nvSpPr>
        <p:spPr>
          <a:xfrm>
            <a:off x="5953983" y="3963543"/>
            <a:ext cx="280987"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
        <p:nvSpPr>
          <p:cNvPr id="9" name="QO_6_BD.26_8#8874b9658?iti=6&amp;htil=1&amp;vop=1&amp;pid=b35bffc07&amp;color=0,0,0&amp;vtp=1"/>
          <p:cNvSpPr/>
          <p:nvPr/>
        </p:nvSpPr>
        <p:spPr>
          <a:xfrm>
            <a:off x="9469850" y="3963543"/>
            <a:ext cx="280987"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丙</a:t>
            </a:r>
            <a:endParaRPr lang="en-US" altLang="zh-CN" sz="1800"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7_BD.27_1#e30d427d0?vop=1&amp;pid=8874b9658&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下列说法中正确的是</a:t>
            </a:r>
            <a:r>
              <a:rPr lang="en-US" altLang="zh-CN" sz="1800" i="0">
                <a:solidFill>
                  <a:srgbClr val="000000"/>
                </a:solidFill>
                <a:latin typeface="SimSun" pitchFamily="34" charset="0"/>
                <a:ea typeface="SimSun" pitchFamily="34" charset="-122"/>
                <a:cs typeface="SimSun" pitchFamily="34" charset="-120"/>
              </a:rPr>
              <a:t>_____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7_AN.28_1#e30d427d0.blank?vop=1&amp;pid=8874b9658&amp;color=0,0,0&amp;vpa=8&amp;vtp=1&amp;bbb=1"/>
          <p:cNvSpPr/>
          <p:nvPr/>
        </p:nvSpPr>
        <p:spPr>
          <a:xfrm>
            <a:off x="4412710" y="1466850"/>
            <a:ext cx="4968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p:sp>
        <p:nvSpPr>
          <p:cNvPr id="4" name="QC_7_BD.27_2#e30d427d0.choices?vop=1&amp;pid=8874b9658&amp;color=0,0,0&amp;vtp=1&amp;bbb=1"/>
          <p:cNvSpPr/>
          <p:nvPr/>
        </p:nvSpPr>
        <p:spPr>
          <a:xfrm>
            <a:off x="832104" y="192278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应选用体积小、质量和密度均较大的小球进行实验</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轨道不光滑是本实验的一个误差因素</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实验时多次释放小球，其轨迹是基本重合的</a:t>
            </a:r>
            <a:endParaRPr lang="en-US" altLang="zh-CN" sz="1800" dirty="0"/>
          </a:p>
        </p:txBody>
      </p:sp>
      <p:sp>
        <p:nvSpPr>
          <p:cNvPr id="5" name="QC_7_AS.29_1#e30d427d0?vop=1&amp;pid=8874b9658&amp;color=0,0,0&amp;vtp=1&amp;bbb=1&amp;hb=1"/>
          <p:cNvSpPr/>
          <p:nvPr/>
        </p:nvSpPr>
        <p:spPr>
          <a:xfrm>
            <a:off x="832104" y="3167380"/>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【解析】为了减小实验误差，降低空气阻力的影响，应选用体积小、</a:t>
            </a:r>
            <a:r>
              <a:rPr lang="en-US" altLang="zh-CN" sz="1800" b="0" i="0">
                <a:solidFill>
                  <a:srgbClr val="000000"/>
                </a:solidFill>
                <a:latin typeface="微软雅黑" pitchFamily="34" charset="0"/>
                <a:ea typeface="微软雅黑" pitchFamily="34" charset="-122"/>
                <a:cs typeface="微软雅黑" pitchFamily="34" charset="-120"/>
              </a:rPr>
              <a:t>质量和密度均较大的小球进行实验，</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A正确；该实验要求小球每次抛出的初速度要相同而且为水平方向</a:t>
            </a:r>
            <a:r>
              <a:rPr lang="en-US" altLang="zh-CN" sz="1800" b="0" i="0">
                <a:solidFill>
                  <a:srgbClr val="000000"/>
                </a:solidFill>
                <a:latin typeface="微软雅黑" pitchFamily="34" charset="0"/>
                <a:ea typeface="微软雅黑" pitchFamily="34" charset="-122"/>
                <a:cs typeface="微软雅黑" pitchFamily="34" charset="-120"/>
              </a:rPr>
              <a:t>，因此要求小球从同一位置由静止释</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放</a:t>
            </a:r>
            <a:r>
              <a:rPr lang="en-US" altLang="zh-CN" sz="1800" b="0" i="0" dirty="0">
                <a:solidFill>
                  <a:srgbClr val="000000"/>
                </a:solidFill>
                <a:latin typeface="微软雅黑" pitchFamily="34" charset="0"/>
                <a:ea typeface="微软雅黑" pitchFamily="34" charset="-122"/>
                <a:cs typeface="微软雅黑" pitchFamily="34" charset="-120"/>
              </a:rPr>
              <a:t>，至于轨道是否光滑对结果没有影响，故B错误；小球每次从同一位置由静止释放</a:t>
            </a:r>
            <a:r>
              <a:rPr lang="en-US" altLang="zh-CN" sz="1800" b="0" i="0">
                <a:solidFill>
                  <a:srgbClr val="000000"/>
                </a:solidFill>
                <a:latin typeface="微软雅黑" pitchFamily="34" charset="0"/>
                <a:ea typeface="微软雅黑" pitchFamily="34" charset="-122"/>
                <a:cs typeface="微软雅黑" pitchFamily="34" charset="-120"/>
              </a:rPr>
              <a:t>，所做的运动几乎均</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为相同的平抛运动</a:t>
            </a:r>
            <a:r>
              <a:rPr lang="en-US" altLang="zh-CN" b="0" i="0" dirty="0">
                <a:solidFill>
                  <a:srgbClr val="000000"/>
                </a:solidFill>
                <a:latin typeface="微软雅黑" pitchFamily="34" charset="0"/>
                <a:ea typeface="微软雅黑" pitchFamily="34" charset="-122"/>
                <a:cs typeface="微软雅黑" pitchFamily="34" charset="-120"/>
              </a:rPr>
              <a:t>，所以实验时多次释放小球，其轨迹是基本重合的，故C正确.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30_1#d59c27218?vop=1&amp;pid=8874b9658&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（2）在调整轨道末端水平时，小明发现把球无初速度地放在轨道末端，球会自动滚落，如图甲所示</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轨道上端应向</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填“</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方向调整.若从轨道上同一位置释放小球，则调整后小球离开轨道末</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端的速度大小</a:t>
                </a:r>
                <a:r>
                  <a:rPr lang="en-US" altLang="zh-CN" i="0">
                    <a:solidFill>
                      <a:srgbClr val="000000"/>
                    </a:solidFill>
                    <a:latin typeface="SimSun" pitchFamily="34" charset="0"/>
                    <a:ea typeface="SimSun" pitchFamily="34" charset="-122"/>
                    <a:cs typeface="SimSun" pitchFamily="34" charset="-120"/>
                  </a:rPr>
                  <a:t>______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填“等于”“大于”或“小于”）调整前小球离开轨道末端的速度大小.</a:t>
                </a:r>
                <a:endParaRPr lang="en-US" altLang="zh-CN" dirty="0">
                  <a:solidFill>
                    <a:srgbClr val="000000"/>
                  </a:solidFill>
                </a:endParaRPr>
              </a:p>
            </p:txBody>
          </p:sp>
        </mc:Choice>
        <mc:Fallback>
          <p:sp>
            <p:nvSpPr>
              <p:cNvPr id="2" name="QB_7_BD.30_1#d59c27218?vop=1&amp;pid=8874b9658&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100" b="-1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AN.31_1#d59c27218.blank?vop=1&amp;pid=8874b9658&amp;color=0,0,0&amp;vpa=9&amp;vtp=1&amp;bbb=1"/>
              <p:cNvSpPr/>
              <p:nvPr/>
            </p:nvSpPr>
            <p:spPr>
              <a:xfrm>
                <a:off x="2259266" y="1984884"/>
                <a:ext cx="246317"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7_AN.31_1#d59c27218.blank?vop=1&amp;pid=8874b9658&amp;color=0,0,0&amp;vpa=9&amp;vtp=1&amp;bbb=1"/>
              <p:cNvSpPr>
                <a:spLocks noRot="1" noChangeAspect="1" noMove="1" noResize="1" noEditPoints="1" noAdjustHandles="1" noChangeArrowheads="1" noChangeShapeType="1" noTextEdit="1"/>
              </p:cNvSpPr>
              <p:nvPr/>
            </p:nvSpPr>
            <p:spPr>
              <a:xfrm>
                <a:off x="2259266" y="1984884"/>
                <a:ext cx="246317" cy="260350"/>
              </a:xfrm>
              <a:prstGeom prst="rect">
                <a:avLst/>
              </a:prstGeom>
              <a:blipFill>
                <a:blip r:embed="rId4"/>
                <a:stretch>
                  <a:fillRect l="-12500" t="-2381" r="-7500" b="-14286"/>
                </a:stretch>
              </a:blipFill>
              <a:ln/>
            </p:spPr>
            <p:txBody>
              <a:bodyPr/>
              <a:lstStyle/>
              <a:p>
                <a:r>
                  <a:rPr lang="zh-CN" altLang="en-US">
                    <a:noFill/>
                  </a:rPr>
                  <a:t> </a:t>
                </a:r>
              </a:p>
            </p:txBody>
          </p:sp>
        </mc:Fallback>
      </mc:AlternateContent>
      <p:sp>
        <p:nvSpPr>
          <p:cNvPr id="4" name="QB_7_AN.32_1#d59c27218.blank?vop=1&amp;pid=8874b9658&amp;color=0,0,0&amp;vpa=10&amp;vtp=1&amp;bbb=1"/>
          <p:cNvSpPr/>
          <p:nvPr/>
        </p:nvSpPr>
        <p:spPr>
          <a:xfrm>
            <a:off x="2209260" y="2298765"/>
            <a:ext cx="62388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小于</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5" name="QB_7_AS.33_1#d59c27218?vop=1&amp;pid=8874b9658&amp;color=0,0,0&amp;vtp=1&amp;bbb=1&amp;hb=1"/>
              <p:cNvSpPr/>
              <p:nvPr/>
            </p:nvSpPr>
            <p:spPr>
              <a:xfrm>
                <a:off x="832104" y="2754822"/>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【解析】根据题图甲可知斜槽末端向下倾斜，为保证小球做平抛运动，应调整轨道末端处于水平</a:t>
                </a:r>
                <a:r>
                  <a:rPr lang="en-US" altLang="zh-CN" sz="1800" b="0" i="0">
                    <a:solidFill>
                      <a:srgbClr val="000000"/>
                    </a:solidFill>
                    <a:latin typeface="微软雅黑" pitchFamily="34" charset="0"/>
                    <a:ea typeface="微软雅黑" pitchFamily="34" charset="-122"/>
                    <a:cs typeface="微软雅黑" pitchFamily="34" charset="-120"/>
                  </a:rPr>
                  <a:t>，故应将</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轨道的上端向</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方向调整.若从轨道上同一位置释放小球，则调整前轨道末端的高度会比调整后低一些</a:t>
                </a:r>
                <a:r>
                  <a:rPr lang="en-US" altLang="zh-CN" sz="1800" b="0" i="0">
                    <a:solidFill>
                      <a:srgbClr val="000000"/>
                    </a:solidFill>
                    <a:latin typeface="微软雅黑" pitchFamily="34" charset="0"/>
                    <a:ea typeface="微软雅黑" pitchFamily="34" charset="-122"/>
                    <a:cs typeface="微软雅黑" pitchFamily="34" charset="-120"/>
                  </a:rPr>
                  <a:t>，所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以调整后小球离开轨道末端的速度大小会小于调整前小球离开轨道末端的速度大小</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7_AS.33_1#d59c27218?vop=1&amp;pid=8874b9658&amp;color=0,0,0&amp;vtp=1&amp;bbb=1&amp;hb=1"/>
              <p:cNvSpPr>
                <a:spLocks noRot="1" noChangeAspect="1" noMove="1" noResize="1" noEditPoints="1" noAdjustHandles="1" noChangeArrowheads="1" noChangeShapeType="1" noTextEdit="1"/>
              </p:cNvSpPr>
              <p:nvPr/>
            </p:nvSpPr>
            <p:spPr>
              <a:xfrm>
                <a:off x="832104" y="2754822"/>
                <a:ext cx="10533888" cy="1192530"/>
              </a:xfrm>
              <a:prstGeom prst="rect">
                <a:avLst/>
              </a:prstGeom>
              <a:blipFill>
                <a:blip r:embed="rId5"/>
                <a:stretch>
                  <a:fillRect l="-1389" r="-1331" b="-1122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 calcmode="lin" valueType="num">
                                      <p:cBhvr additive="base">
                                        <p:cTn id="3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34_1#cb264c49c?vop=1&amp;pid=8874b9658&amp;color=0,0,0&amp;vtp=1&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（3）某同学忘记在白纸上画出竖直方向，他在白纸上找到了</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𝐶</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三个点，如图乙所示</a:t>
                </a:r>
                <a:r>
                  <a:rPr lang="en-US" altLang="zh-CN" sz="1800" b="0" i="0">
                    <a:solidFill>
                      <a:srgbClr val="000000"/>
                    </a:solidFill>
                    <a:latin typeface="微软雅黑" pitchFamily="34" charset="0"/>
                    <a:ea typeface="微软雅黑" pitchFamily="34" charset="-122"/>
                    <a:cs typeface="微软雅黑" pitchFamily="34" charset="-120"/>
                  </a:rPr>
                  <a:t>，已知小球</a:t>
                </a:r>
              </a:p>
              <a:p>
                <a:pPr latinLnBrk="1">
                  <a:lnSpc>
                    <a:spcPts val="3300"/>
                  </a:lnSpc>
                </a:pPr>
                <a:r>
                  <a:rPr lang="en-US" altLang="zh-CN" sz="1800" b="0" i="0" dirty="0" err="1">
                    <a:solidFill>
                      <a:srgbClr val="000000"/>
                    </a:solidFill>
                    <a:latin typeface="微软雅黑" pitchFamily="34" charset="0"/>
                    <a:ea typeface="微软雅黑" pitchFamily="34" charset="-122"/>
                    <a:cs typeface="微软雅黑" pitchFamily="34" charset="-120"/>
                  </a:rPr>
                  <a:t>经过这三个点的时间间隔相同，试利用这三个点，</a:t>
                </a:r>
                <a:r>
                  <a:rPr lang="en-US" altLang="zh-CN" sz="1800" b="0" i="0" err="1">
                    <a:solidFill>
                      <a:srgbClr val="000000"/>
                    </a:solidFill>
                    <a:latin typeface="微软雅黑" pitchFamily="34" charset="0"/>
                    <a:ea typeface="微软雅黑" pitchFamily="34" charset="-122"/>
                    <a:cs typeface="微软雅黑" pitchFamily="34" charset="-120"/>
                  </a:rPr>
                  <a:t>描述如何用作图法在图乙中作出竖直方向</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i="0">
                    <a:solidFill>
                      <a:srgbClr val="000000"/>
                    </a:solidFill>
                    <a:latin typeface="SimSun" pitchFamily="34" charset="0"/>
                    <a:ea typeface="SimSun" pitchFamily="34" charset="-122"/>
                    <a:cs typeface="SimSun" pitchFamily="34" charset="-120"/>
                  </a:rPr>
                  <a:t>__________</a:t>
                </a:r>
                <a:endParaRPr lang="en-US" altLang="zh-CN" sz="1800" i="0" dirty="0">
                  <a:solidFill>
                    <a:srgbClr val="000000"/>
                  </a:solidFill>
                  <a:latin typeface="SimSun" pitchFamily="34" charset="0"/>
                  <a:ea typeface="SimSun" pitchFamily="34" charset="-122"/>
                  <a:cs typeface="SimSun" pitchFamily="34" charset="-120"/>
                </a:endParaRPr>
              </a:p>
              <a:p>
                <a:pPr latinLnBrk="1">
                  <a:lnSpc>
                    <a:spcPts val="3100"/>
                  </a:lnSpc>
                </a:pPr>
                <a:r>
                  <a:rPr lang="en-US" altLang="zh-CN" i="0" dirty="0">
                    <a:solidFill>
                      <a:srgbClr val="000000"/>
                    </a:solidFill>
                    <a:latin typeface="SimSun" pitchFamily="34" charset="0"/>
                    <a:ea typeface="SimSun" pitchFamily="34" charset="-122"/>
                    <a:cs typeface="SimSun" pitchFamily="34" charset="-120"/>
                  </a:rPr>
                  <a:t>___________________________________________________</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7_BD.34_1#cb264c49c?vop=1&amp;pid=8874b9658&amp;color=0,0,0&amp;vtp=1&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331" b="-1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AN.35_1#cb264c49c.blank?vop=1&amp;pid=8874b9658&amp;color=0,0,0&amp;vpa=11&amp;vtp=1&amp;bbb=1&amp;hb=1"/>
              <p:cNvSpPr/>
              <p:nvPr/>
            </p:nvSpPr>
            <p:spPr>
              <a:xfrm>
                <a:off x="832104" y="1893000"/>
                <a:ext cx="10531904" cy="770255"/>
              </a:xfrm>
              <a:prstGeom prst="rect">
                <a:avLst/>
              </a:prstGeom>
              <a:noFill/>
              <a:ln/>
            </p:spPr>
            <p:txBody>
              <a:bodyPr wrap="square" lIns="0" tIns="0" rIns="0" bIns="0" rtlCol="0" anchor="t"/>
              <a:lstStyle/>
              <a:p>
                <a:pPr latinLnBrk="1">
                  <a:lnSpc>
                    <a:spcPts val="3210"/>
                  </a:lnSpc>
                </a:pPr>
                <a:r>
                  <a:rPr lang="en-US" altLang="zh-CN" b="0" i="0">
                    <a:solidFill>
                      <a:srgbClr val="FF0000"/>
                    </a:solidFill>
                    <a:latin typeface="SimSun" panose="02010600030101010101" pitchFamily="2" charset="-122"/>
                    <a:ea typeface="微软雅黑" pitchFamily="34" charset="-122"/>
                    <a:cs typeface="微软雅黑" pitchFamily="34" charset="-120"/>
                  </a:rPr>
                  <a:t>                                                                                   </a:t>
                </a:r>
                <a:r>
                  <a:rPr lang="en-US" altLang="zh-CN" b="0" i="0">
                    <a:solidFill>
                      <a:srgbClr val="FF0000"/>
                    </a:solidFill>
                    <a:latin typeface="微软雅黑" pitchFamily="34" charset="0"/>
                    <a:ea typeface="微软雅黑" pitchFamily="34" charset="-122"/>
                    <a:cs typeface="微软雅黑" pitchFamily="34" charset="-120"/>
                  </a:rPr>
                  <a:t>连接</a:t>
                </a:r>
                <a14:m>
                  <m:oMath xmlns:m="http://schemas.openxmlformats.org/officeDocument/2006/math">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𝐴</m:t>
                        </m:r>
                      </m:e>
                      <m:sub>
                        <m:r>
                          <a:rPr lang="en-US" altLang="zh-CN" b="0" i="0">
                            <a:solidFill>
                              <a:srgbClr val="FF0000"/>
                            </a:solidFill>
                            <a:latin typeface="Cambria Math" pitchFamily="34" charset="0"/>
                            <a:ea typeface="Cambria Math" pitchFamily="34" charset="-122"/>
                            <a:cs typeface="Cambria Math" pitchFamily="34" charset="-120"/>
                          </a:rPr>
                          <m:t>0</m:t>
                        </m:r>
                      </m:sub>
                    </m:sSub>
                  </m:oMath>
                </a14:m>
                <a:r>
                  <a:rPr lang="en-US" altLang="zh-CN"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𝐶</m:t>
                        </m:r>
                      </m:e>
                      <m:sub>
                        <m:r>
                          <a:rPr lang="en-US" altLang="zh-CN" b="0" i="0">
                            <a:solidFill>
                              <a:srgbClr val="FF0000"/>
                            </a:solidFill>
                            <a:latin typeface="Cambria Math" pitchFamily="34" charset="0"/>
                            <a:ea typeface="Cambria Math" pitchFamily="34" charset="-122"/>
                            <a:cs typeface="Cambria Math" pitchFamily="34" charset="-120"/>
                          </a:rPr>
                          <m:t>0</m:t>
                        </m:r>
                      </m:sub>
                    </m:sSub>
                  </m:oMath>
                </a14:m>
                <a:r>
                  <a:rPr lang="en-US" altLang="zh-CN" b="0" i="0" dirty="0">
                    <a:solidFill>
                      <a:srgbClr val="FF0000"/>
                    </a:solidFill>
                    <a:latin typeface="微软雅黑" pitchFamily="34" charset="0"/>
                    <a:ea typeface="微软雅黑" pitchFamily="34" charset="-122"/>
                    <a:cs typeface="微软雅黑" pitchFamily="34" charset="-120"/>
                  </a:rPr>
                  <a:t>两点，过</a:t>
                </a:r>
                <a14:m>
                  <m:oMath xmlns:m="http://schemas.openxmlformats.org/officeDocument/2006/math">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𝐵</m:t>
                        </m:r>
                      </m:e>
                      <m:sub>
                        <m:r>
                          <a:rPr lang="en-US" altLang="zh-CN" b="0" i="0">
                            <a:solidFill>
                              <a:srgbClr val="FF0000"/>
                            </a:solidFill>
                            <a:latin typeface="Cambria Math" pitchFamily="34" charset="0"/>
                            <a:ea typeface="Cambria Math" pitchFamily="34" charset="-122"/>
                            <a:cs typeface="Cambria Math" pitchFamily="34" charset="-120"/>
                          </a:rPr>
                          <m:t>0</m:t>
                        </m:r>
                      </m:sub>
                    </m:sSub>
                  </m:oMath>
                </a14:m>
                <a:r>
                  <a:rPr lang="en-US" altLang="zh-CN" b="0" i="0" dirty="0">
                    <a:solidFill>
                      <a:srgbClr val="FF0000"/>
                    </a:solidFill>
                    <a:latin typeface="微软雅黑" pitchFamily="34" charset="0"/>
                    <a:ea typeface="微软雅黑" pitchFamily="34" charset="-122"/>
                    <a:cs typeface="微软雅黑" pitchFamily="34" charset="-120"/>
                  </a:rPr>
                  <a:t>点和</a:t>
                </a:r>
                <a14:m>
                  <m:oMath xmlns:m="http://schemas.openxmlformats.org/officeDocument/2006/math">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𝐴</m:t>
                        </m:r>
                      </m:e>
                      <m:sub>
                        <m:r>
                          <a:rPr lang="en-US" altLang="zh-CN" b="0" i="0">
                            <a:solidFill>
                              <a:srgbClr val="FF0000"/>
                            </a:solidFill>
                            <a:latin typeface="Cambria Math" pitchFamily="34" charset="0"/>
                            <a:ea typeface="Cambria Math" pitchFamily="34" charset="-122"/>
                            <a:cs typeface="Cambria Math" pitchFamily="34" charset="-120"/>
                          </a:rPr>
                          <m:t>0</m:t>
                        </m:r>
                      </m:sub>
                    </m:sSub>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𝐶</m:t>
                        </m:r>
                      </m:e>
                      <m:sub>
                        <m:r>
                          <a:rPr lang="en-US" altLang="zh-CN" b="0" i="0">
                            <a:solidFill>
                              <a:srgbClr val="FF0000"/>
                            </a:solidFill>
                            <a:latin typeface="Cambria Math" pitchFamily="34" charset="0"/>
                            <a:ea typeface="Cambria Math" pitchFamily="34" charset="-122"/>
                            <a:cs typeface="Cambria Math" pitchFamily="34" charset="-120"/>
                          </a:rPr>
                          <m:t>0</m:t>
                        </m:r>
                      </m:sub>
                    </m:sSub>
                  </m:oMath>
                </a14:m>
                <a:r>
                  <a:rPr lang="en-US" altLang="zh-CN" b="0" i="0" dirty="0">
                    <a:solidFill>
                      <a:srgbClr val="FF0000"/>
                    </a:solidFill>
                    <a:latin typeface="微软雅黑" pitchFamily="34" charset="0"/>
                    <a:ea typeface="微软雅黑" pitchFamily="34" charset="-122"/>
                    <a:cs typeface="微软雅黑" pitchFamily="34" charset="-120"/>
                  </a:rPr>
                  <a:t>连线的中点作直线，即为竖直方向</a:t>
                </a:r>
                <a:endParaRPr lang="en-US" altLang="zh-CN" dirty="0"/>
              </a:p>
            </p:txBody>
          </p:sp>
        </mc:Choice>
        <mc:Fallback>
          <p:sp>
            <p:nvSpPr>
              <p:cNvPr id="3" name="QB_7_AN.35_1#cb264c49c.blank?vop=1&amp;pid=8874b9658&amp;color=0,0,0&amp;vpa=11&amp;vtp=1&amp;bbb=1&amp;hb=1"/>
              <p:cNvSpPr>
                <a:spLocks noRot="1" noChangeAspect="1" noMove="1" noResize="1" noEditPoints="1" noAdjustHandles="1" noChangeArrowheads="1" noChangeShapeType="1" noTextEdit="1"/>
              </p:cNvSpPr>
              <p:nvPr/>
            </p:nvSpPr>
            <p:spPr>
              <a:xfrm>
                <a:off x="832104" y="1893000"/>
                <a:ext cx="10531904" cy="770255"/>
              </a:xfrm>
              <a:prstGeom prst="rect">
                <a:avLst/>
              </a:prstGeom>
              <a:blipFill>
                <a:blip r:embed="rId4"/>
                <a:stretch>
                  <a:fillRect l="-811" r="-405"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7_AS.36_1#cb264c49c?vop=1&amp;pid=8874b9658&amp;color=0,0,0&amp;vtp=1&amp;bbb=1&amp;hb=1"/>
              <p:cNvSpPr/>
              <p:nvPr/>
            </p:nvSpPr>
            <p:spPr>
              <a:xfrm>
                <a:off x="832104" y="2707832"/>
                <a:ext cx="10533888" cy="770827"/>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0" i="0">
                    <a:solidFill>
                      <a:srgbClr val="000000"/>
                    </a:solidFill>
                    <a:latin typeface="微软雅黑" pitchFamily="34" charset="0"/>
                    <a:ea typeface="微软雅黑" pitchFamily="34" charset="-122"/>
                    <a:cs typeface="微软雅黑" pitchFamily="34" charset="-120"/>
                  </a:rPr>
                  <a:t>如图所示，连接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𝐶</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两点，过</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点和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0</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𝐶</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连线的中点作直线</a:t>
                </a:r>
                <a:r>
                  <a:rPr lang="en-US" altLang="zh-CN" sz="1800" b="0" i="0" dirty="0">
                    <a:solidFill>
                      <a:srgbClr val="00A0AF"/>
                    </a:solidFill>
                    <a:latin typeface="微软雅黑" pitchFamily="34" charset="0"/>
                    <a:ea typeface="楷体" pitchFamily="34" charset="-122"/>
                    <a:cs typeface="微软雅黑" pitchFamily="34" charset="-120"/>
                  </a:rPr>
                  <a:t>（关键</a:t>
                </a:r>
                <a:r>
                  <a:rPr lang="en-US" altLang="zh-CN" sz="1800" b="0" i="0">
                    <a:solidFill>
                      <a:srgbClr val="00A0AF"/>
                    </a:solidFill>
                    <a:latin typeface="微软雅黑" pitchFamily="34" charset="0"/>
                    <a:ea typeface="楷体" pitchFamily="34" charset="-122"/>
                    <a:cs typeface="微软雅黑" pitchFamily="34" charset="-120"/>
                  </a:rPr>
                  <a:t>：小球在水平方向上做匀</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速直线运动</a:t>
                </a:r>
                <a:r>
                  <a:rPr lang="en-US" altLang="zh-CN" b="0" i="0" dirty="0">
                    <a:solidFill>
                      <a:srgbClr val="00A0AF"/>
                    </a:solidFill>
                    <a:latin typeface="微软雅黑" pitchFamily="34" charset="0"/>
                    <a:ea typeface="楷体" pitchFamily="34" charset="-122"/>
                    <a:cs typeface="微软雅黑" pitchFamily="34" charset="-120"/>
                  </a:rPr>
                  <a:t>，相同时间内运动位移相同，即</a:t>
                </a:r>
                <a14:m>
                  <m:oMath xmlns:m="http://schemas.openxmlformats.org/officeDocument/2006/math">
                    <m:sSub>
                      <m:sSubPr>
                        <m:ctrlPr>
                          <a:rPr lang="en-US" altLang="zh-CN" b="0" i="1" dirty="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𝐴</m:t>
                        </m:r>
                      </m:e>
                      <m:sub>
                        <m:r>
                          <a:rPr lang="en-US" altLang="zh-CN" b="0" i="0">
                            <a:solidFill>
                              <a:srgbClr val="00A0AF"/>
                            </a:solidFill>
                            <a:latin typeface="Cambria Math" pitchFamily="34" charset="0"/>
                            <a:ea typeface="Cambria Math" pitchFamily="34" charset="-122"/>
                            <a:cs typeface="Cambria Math" pitchFamily="34" charset="-120"/>
                          </a:rPr>
                          <m:t>0</m:t>
                        </m:r>
                      </m:sub>
                    </m:sSub>
                    <m:sSub>
                      <m:sSubPr>
                        <m:ctrlPr>
                          <a:rPr lang="en-US" altLang="zh-CN" b="0" i="1" dirty="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𝐵</m:t>
                        </m:r>
                      </m:e>
                      <m:sub>
                        <m:r>
                          <a:rPr lang="en-US" altLang="zh-CN" b="0" i="0">
                            <a:solidFill>
                              <a:srgbClr val="00A0AF"/>
                            </a:solidFill>
                            <a:latin typeface="Cambria Math" pitchFamily="34" charset="0"/>
                            <a:ea typeface="Cambria Math" pitchFamily="34" charset="-122"/>
                            <a:cs typeface="Cambria Math" pitchFamily="34" charset="-120"/>
                          </a:rPr>
                          <m:t>0</m:t>
                        </m:r>
                      </m:sub>
                    </m:sSub>
                  </m:oMath>
                </a14:m>
                <a:r>
                  <a:rPr lang="en-US" altLang="zh-CN" b="0" i="0" dirty="0">
                    <a:solidFill>
                      <a:srgbClr val="00A0AF"/>
                    </a:solidFill>
                    <a:latin typeface="微软雅黑" pitchFamily="34" charset="0"/>
                    <a:ea typeface="楷体" pitchFamily="34" charset="-122"/>
                    <a:cs typeface="微软雅黑" pitchFamily="34" charset="-120"/>
                  </a:rPr>
                  <a:t>的水平距离与</a:t>
                </a:r>
                <a14:m>
                  <m:oMath xmlns:m="http://schemas.openxmlformats.org/officeDocument/2006/math">
                    <m:sSub>
                      <m:sSubPr>
                        <m:ctrlPr>
                          <a:rPr lang="en-US" altLang="zh-CN" b="0" i="1" dirty="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𝐵</m:t>
                        </m:r>
                      </m:e>
                      <m:sub>
                        <m:r>
                          <a:rPr lang="en-US" altLang="zh-CN" b="0" i="0">
                            <a:solidFill>
                              <a:srgbClr val="00A0AF"/>
                            </a:solidFill>
                            <a:latin typeface="Cambria Math" pitchFamily="34" charset="0"/>
                            <a:ea typeface="Cambria Math" pitchFamily="34" charset="-122"/>
                            <a:cs typeface="Cambria Math" pitchFamily="34" charset="-120"/>
                          </a:rPr>
                          <m:t>0</m:t>
                        </m:r>
                      </m:sub>
                    </m:sSub>
                    <m:sSub>
                      <m:sSubPr>
                        <m:ctrlPr>
                          <a:rPr lang="en-US" altLang="zh-CN" b="0" i="1" dirty="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𝐶</m:t>
                        </m:r>
                      </m:e>
                      <m:sub>
                        <m:r>
                          <a:rPr lang="en-US" altLang="zh-CN" b="0" i="0">
                            <a:solidFill>
                              <a:srgbClr val="00A0AF"/>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的水平距离相同）</a:t>
                </a:r>
                <a:r>
                  <a:rPr lang="en-US" altLang="zh-CN" b="0" i="0" dirty="0">
                    <a:solidFill>
                      <a:srgbClr val="000000"/>
                    </a:solidFill>
                    <a:latin typeface="DengXian" pitchFamily="34" charset="0"/>
                    <a:ea typeface="DengXian" pitchFamily="34" charset="-122"/>
                    <a:cs typeface="DengXian" pitchFamily="34" charset="-120"/>
                  </a:rPr>
                  <a:t>，即为竖直方向.</a:t>
                </a:r>
                <a:endParaRPr lang="en-US" altLang="zh-CN" dirty="0"/>
              </a:p>
            </p:txBody>
          </p:sp>
        </mc:Choice>
        <mc:Fallback>
          <p:sp>
            <p:nvSpPr>
              <p:cNvPr id="4" name="QB_7_AS.36_1#cb264c49c?vop=1&amp;pid=8874b9658&amp;color=0,0,0&amp;vtp=1&amp;bbb=1&amp;hb=1"/>
              <p:cNvSpPr>
                <a:spLocks noRot="1" noChangeAspect="1" noMove="1" noResize="1" noEditPoints="1" noAdjustHandles="1" noChangeArrowheads="1" noChangeShapeType="1" noTextEdit="1"/>
              </p:cNvSpPr>
              <p:nvPr/>
            </p:nvSpPr>
            <p:spPr>
              <a:xfrm>
                <a:off x="832104" y="2707832"/>
                <a:ext cx="10533888" cy="770827"/>
              </a:xfrm>
              <a:prstGeom prst="rect">
                <a:avLst/>
              </a:prstGeom>
              <a:blipFill>
                <a:blip r:embed="rId5"/>
                <a:stretch>
                  <a:fillRect l="-1389" b="-18898"/>
                </a:stretch>
              </a:blipFill>
              <a:ln/>
            </p:spPr>
            <p:txBody>
              <a:bodyPr/>
              <a:lstStyle/>
              <a:p>
                <a:r>
                  <a:rPr lang="zh-CN" altLang="en-US">
                    <a:noFill/>
                  </a:rPr>
                  <a:t> </a:t>
                </a:r>
              </a:p>
            </p:txBody>
          </p:sp>
        </mc:Fallback>
      </mc:AlternateContent>
      <p:pic>
        <p:nvPicPr>
          <p:cNvPr id="5" name="QB_7_AS.36_2#cb264c49c?vop=1&amp;pid=8874b9658&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477256" y="3616517"/>
            <a:ext cx="1234440"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7_AS.36_1#cb264c49c?vop=1&amp;pid=8874b9658&amp;color=0,0,0&amp;vtp=1&amp;bbb=1&amp;hb=1&amp;uw=1">
            <a:extLst>
              <a:ext uri="{FF2B5EF4-FFF2-40B4-BE49-F238E27FC236}">
                <a16:creationId xmlns:a16="http://schemas.microsoft.com/office/drawing/2014/main" id="{194F3E8D-F477-404B-67CE-18A7536A4E0A}"/>
              </a:ext>
            </a:extLst>
          </p:cNvPr>
          <p:cNvSpPr/>
          <p:nvPr/>
        </p:nvSpPr>
        <p:spPr>
          <a:xfrm>
            <a:off x="2889504" y="2707610"/>
            <a:ext cx="5093716"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bg/>
                                          </p:spTgt>
                                        </p:tgtEl>
                                        <p:attrNameLst>
                                          <p:attrName>style.visibility</p:attrName>
                                        </p:attrNameLst>
                                      </p:cBhvr>
                                      <p:to>
                                        <p:strVal val="visible"/>
                                      </p:to>
                                    </p:set>
                                    <p:anim calcmode="lin" valueType="num">
                                      <p:cBhvr additive="base">
                                        <p:cTn id="2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6">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anim calcmode="lin" valueType="num">
                                      <p:cBhvr additive="base">
                                        <p:cTn id="3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37_1#e4ad30411?vop=1&amp;pid=8874b9658&amp;color=0,0,0&amp;vtp=1&amp;bt=1&amp;bbb=1&amp;hb=1"/>
              <p:cNvSpPr/>
              <p:nvPr/>
            </p:nvSpPr>
            <p:spPr>
              <a:xfrm>
                <a:off x="832104" y="1512000"/>
                <a:ext cx="10533888" cy="1407351"/>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（4）图丙是某同学用频闪照相机研究平抛运动时拍下的照片，背景方格纸的小方格边长为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cm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是同一小球在频闪照相机中被拍下的连续的三个不同位置的照片，重力加速度</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err="1">
                    <a:solidFill>
                      <a:srgbClr val="000000"/>
                    </a:solidFill>
                    <a:latin typeface="微软雅黑" pitchFamily="34" charset="0"/>
                    <a:ea typeface="微软雅黑" pitchFamily="34" charset="-122"/>
                    <a:cs typeface="微软雅黑" pitchFamily="34" charset="-120"/>
                  </a:rPr>
                  <a:t>则频闪</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5300"/>
                  </a:lnSpc>
                </a:pPr>
                <a:r>
                  <a:rPr lang="en-US" altLang="zh-CN" b="0" i="0" dirty="0" err="1">
                    <a:solidFill>
                      <a:srgbClr val="000000"/>
                    </a:solidFill>
                    <a:latin typeface="微软雅黑" pitchFamily="34" charset="0"/>
                    <a:ea typeface="微软雅黑" pitchFamily="34" charset="-122"/>
                    <a:cs typeface="微软雅黑" pitchFamily="34" charset="-120"/>
                  </a:rPr>
                  <a:t>照相机相邻闪光的时间间隔</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𝑇</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i="0" dirty="0">
                    <a:solidFill>
                      <a:srgbClr val="000000"/>
                    </a:solidFill>
                    <a:latin typeface="SimSun" pitchFamily="34" charset="0"/>
                    <a:ea typeface="SimSun" pitchFamily="34" charset="-122"/>
                    <a:cs typeface="SimSun" pitchFamily="34" charset="-120"/>
                  </a:rPr>
                  <a:t>_____</a:t>
                </a:r>
                <a14:m>
                  <m:oMath xmlns:m="http://schemas.openxmlformats.org/officeDocument/2006/math">
                    <m:r>
                      <m:rPr>
                        <m:sty m:val="p"/>
                      </m:rPr>
                      <a:rPr lang="en-US" altLang="zh-CN" b="0" i="0" smtClean="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；小球经过</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点时速度大小</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𝐵</m:t>
                        </m:r>
                      </m:sub>
                    </m:sSub>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i="0" dirty="0">
                    <a:solidFill>
                      <a:srgbClr val="000000"/>
                    </a:solidFill>
                    <a:latin typeface="SimSun" pitchFamily="34" charset="0"/>
                    <a:ea typeface="SimSun" pitchFamily="34" charset="-122"/>
                    <a:cs typeface="SimSun" pitchFamily="34" charset="-120"/>
                  </a:rPr>
                  <a:t>_</a:t>
                </a:r>
                <a:r>
                  <a:rPr kumimoji="0" lang="en-US" altLang="zh-CN" sz="3000" b="0" i="0" u="sng" strike="noStrike" kern="0" cap="none" spc="-99900" normalizeH="0" baseline="0" noProof="0" dirty="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___</a:t>
                </a:r>
                <a14:m>
                  <m:oMath xmlns:m="http://schemas.openxmlformats.org/officeDocument/2006/math">
                    <m:r>
                      <m:rPr>
                        <m:sty m:val="p"/>
                      </m:rPr>
                      <a:rPr lang="en-US" altLang="zh-CN" b="0" i="0" smtClean="0">
                        <a:solidFill>
                          <a:srgbClr val="000000"/>
                        </a:solidFill>
                        <a:latin typeface="Cambria Math" pitchFamily="34" charset="0"/>
                        <a:ea typeface="Cambria Math" pitchFamily="34" charset="-122"/>
                        <a:cs typeface="Cambria Math" pitchFamily="34" charset="-120"/>
                      </a:rPr>
                      <m:t>m</m:t>
                    </m:r>
                    <m:r>
                      <a:rPr lang="en-US" altLang="zh-CN" b="0" i="0" smtClean="0">
                        <a:solidFill>
                          <a:srgbClr val="000000"/>
                        </a:solidFill>
                        <a:latin typeface="Cambria Math" pitchFamily="34" charset="0"/>
                        <a:ea typeface="Cambria Math" pitchFamily="34" charset="-122"/>
                        <a:cs typeface="Cambria Math" pitchFamily="34" charset="-120"/>
                      </a:rPr>
                      <m:t>/</m:t>
                    </m:r>
                    <m:r>
                      <m:rPr>
                        <m:sty m:val="p"/>
                      </m:rPr>
                      <a:rPr lang="en-US" altLang="zh-CN" b="0" i="0" smtClean="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（结果可用根号表示）.</a:t>
                </a:r>
                <a:endParaRPr lang="en-US" altLang="zh-CN" dirty="0">
                  <a:solidFill>
                    <a:srgbClr val="000000"/>
                  </a:solidFill>
                </a:endParaRPr>
              </a:p>
            </p:txBody>
          </p:sp>
        </mc:Choice>
        <mc:Fallback>
          <p:sp>
            <p:nvSpPr>
              <p:cNvPr id="2" name="QB_7_BD.37_1#e4ad30411?vop=1&amp;pid=8874b9658&amp;color=0,0,0&amp;vtp=1&amp;bt=1&amp;bbb=1&amp;hb=1"/>
              <p:cNvSpPr>
                <a:spLocks noRot="1" noChangeAspect="1" noMove="1" noResize="1" noEditPoints="1" noAdjustHandles="1" noChangeArrowheads="1" noChangeShapeType="1" noTextEdit="1"/>
              </p:cNvSpPr>
              <p:nvPr/>
            </p:nvSpPr>
            <p:spPr>
              <a:xfrm>
                <a:off x="832104" y="1512000"/>
                <a:ext cx="10533888" cy="1407351"/>
              </a:xfrm>
              <a:prstGeom prst="rect">
                <a:avLst/>
              </a:prstGeom>
              <a:blipFill>
                <a:blip r:embed="rId3"/>
                <a:stretch>
                  <a:fillRect l="-1389" r="-405" b="-9524"/>
                </a:stretch>
              </a:blipFill>
              <a:ln/>
            </p:spPr>
            <p:txBody>
              <a:bodyPr/>
              <a:lstStyle/>
              <a:p>
                <a:r>
                  <a:rPr lang="zh-CN" altLang="en-US">
                    <a:noFill/>
                  </a:rPr>
                  <a:t> </a:t>
                </a:r>
              </a:p>
            </p:txBody>
          </p:sp>
        </mc:Fallback>
      </mc:AlternateContent>
      <p:sp>
        <p:nvSpPr>
          <p:cNvPr id="3" name="QB_7_AN.38_1#e4ad30411.blank?vop=1&amp;pid=8874b9658&amp;color=0,0,0&amp;vpa=12&amp;vtp=1&amp;bbb=1"/>
          <p:cNvSpPr/>
          <p:nvPr/>
        </p:nvSpPr>
        <p:spPr>
          <a:xfrm>
            <a:off x="3970053" y="2579435"/>
            <a:ext cx="488950" cy="268605"/>
          </a:xfrm>
          <a:prstGeom prst="rect">
            <a:avLst/>
          </a:prstGeom>
          <a:noFill/>
          <a:ln/>
        </p:spPr>
        <p:txBody>
          <a:bodyPr wrap="none" lIns="0" tIns="0" rIns="0" bIns="0" rtlCol="0" anchor="t"/>
          <a:lstStyle/>
          <a:p>
            <a:pPr algn="ctr" latinLnBrk="1">
              <a:lnSpc>
                <a:spcPts val="2200"/>
              </a:lnSpc>
            </a:pPr>
            <a:r>
              <a:rPr lang="en-US" altLang="zh-CN" b="0" i="0" dirty="0">
                <a:solidFill>
                  <a:srgbClr val="FF0000"/>
                </a:solidFill>
                <a:latin typeface="微软雅黑" pitchFamily="34" charset="0"/>
                <a:ea typeface="微软雅黑" pitchFamily="34" charset="-122"/>
                <a:cs typeface="微软雅黑" pitchFamily="34" charset="-120"/>
              </a:rPr>
              <a:t>0.1</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B_7_AN.39_1#e4ad30411.blank?vop=1&amp;pid=8874b9658&amp;color=0,0,0&amp;vpa=13&amp;vtp=1&amp;bbb=1&amp;rh=34.49504"/>
              <p:cNvSpPr/>
              <p:nvPr/>
            </p:nvSpPr>
            <p:spPr>
              <a:xfrm>
                <a:off x="7793927" y="2415668"/>
                <a:ext cx="420751" cy="438087"/>
              </a:xfrm>
              <a:prstGeom prst="rect">
                <a:avLst/>
              </a:prstGeom>
              <a:noFill/>
              <a:ln/>
            </p:spPr>
            <p:txBody>
              <a:bodyPr wrap="none" lIns="0" tIns="0" rIns="0" bIns="0" rtlCol="0" anchor="t"/>
              <a:lstStyle/>
              <a:p>
                <a:pPr algn="ctr" latinLnBrk="1">
                  <a:lnSpc>
                    <a:spcPts val="35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3</m:t>
                        </m:r>
                        <m:rad>
                          <m:radPr>
                            <m:degHide m:val="on"/>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FF0000"/>
                                </a:solidFill>
                                <a:latin typeface="Cambria Math" pitchFamily="34" charset="0"/>
                                <a:ea typeface="Cambria Math" pitchFamily="34" charset="-122"/>
                                <a:cs typeface="Cambria Math" pitchFamily="34" charset="-120"/>
                              </a:rPr>
                              <m:t>5</m:t>
                            </m:r>
                          </m:e>
                        </m:rad>
                      </m:num>
                      <m:den>
                        <m:r>
                          <a:rPr lang="en-US" altLang="zh-CN" b="0" i="0">
                            <a:solidFill>
                              <a:srgbClr val="FF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B_7_AN.39_1#e4ad30411.blank?vop=1&amp;pid=8874b9658&amp;color=0,0,0&amp;vpa=13&amp;vtp=1&amp;bbb=1&amp;rh=34.49504"/>
              <p:cNvSpPr>
                <a:spLocks noRot="1" noChangeAspect="1" noMove="1" noResize="1" noEditPoints="1" noAdjustHandles="1" noChangeArrowheads="1" noChangeShapeType="1" noTextEdit="1"/>
              </p:cNvSpPr>
              <p:nvPr/>
            </p:nvSpPr>
            <p:spPr>
              <a:xfrm>
                <a:off x="7793927" y="2415668"/>
                <a:ext cx="420751" cy="438087"/>
              </a:xfrm>
              <a:prstGeom prst="rect">
                <a:avLst/>
              </a:prstGeom>
              <a:blipFill>
                <a:blip r:embed="rId4"/>
                <a:stretch>
                  <a:fillRect b="-27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7_AS.40_1#e4ad30411?vop=1&amp;pid=8874b9658&amp;color=0,0,0&amp;vtp=1&amp;bbb=1"/>
              <p:cNvSpPr/>
              <p:nvPr/>
            </p:nvSpPr>
            <p:spPr>
              <a:xfrm>
                <a:off x="832104" y="2923732"/>
                <a:ext cx="10533888" cy="2630488"/>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间的竖直位移之差为</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r>
                      <a:rPr lang="en-US" altLang="zh-CN" sz="1800" b="0" i="0" smtClean="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r>
                      <a:rPr lang="en-US" altLang="zh-CN" sz="1800" b="0" i="0" smtClean="0">
                        <a:solidFill>
                          <a:srgbClr val="000000"/>
                        </a:solidFill>
                        <a:latin typeface="Cambria Math" pitchFamily="34" charset="0"/>
                        <a:ea typeface="Cambria Math" pitchFamily="34" charset="-122"/>
                        <a:cs typeface="Cambria Math" pitchFamily="34" charset="-120"/>
                      </a:rPr>
                      <m:t>𝑦</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𝑔</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频</a:t>
                </a:r>
                <a:r>
                  <a:rPr lang="en-US" altLang="zh-CN" sz="1800" b="0" i="0">
                    <a:solidFill>
                      <a:srgbClr val="000000"/>
                    </a:solidFill>
                    <a:latin typeface="微软雅黑" pitchFamily="34" charset="0"/>
                    <a:ea typeface="微软雅黑" pitchFamily="34" charset="-122"/>
                    <a:cs typeface="微软雅黑" pitchFamily="34" charset="-120"/>
                  </a:rPr>
                  <a:t>闪照相机相邻闪光的时间间隔</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𝑇</m:t>
                    </m:r>
                    <m:r>
                      <a:rPr lang="en-US" altLang="zh-CN" sz="1800"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0.1</m:t>
                            </m:r>
                          </m:num>
                          <m:den>
                            <m:r>
                              <a:rPr lang="en-US" altLang="zh-CN" sz="1800" b="0" i="0">
                                <a:solidFill>
                                  <a:srgbClr val="000000"/>
                                </a:solidFill>
                                <a:latin typeface="Cambria Math" pitchFamily="34" charset="0"/>
                                <a:ea typeface="Cambria Math" pitchFamily="34" charset="-122"/>
                                <a:cs typeface="Cambria Math" pitchFamily="34" charset="-120"/>
                              </a:rPr>
                              <m:t>10</m:t>
                            </m:r>
                          </m:den>
                        </m:f>
                      </m:e>
                    </m:rad>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r>
                      <a:rPr lang="en-US" altLang="zh-CN" sz="1800" b="0" i="0" smtClean="0">
                        <a:solidFill>
                          <a:srgbClr val="000000"/>
                        </a:solidFill>
                        <a:latin typeface="Cambria Math" pitchFamily="34" charset="0"/>
                        <a:ea typeface="Cambria Math" pitchFamily="34" charset="-122"/>
                        <a:cs typeface="Cambria Math" pitchFamily="34" charset="-120"/>
                      </a:rPr>
                      <m:t>=0.1</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小</a:t>
                </a:r>
                <a:r>
                  <a:rPr lang="en-US" altLang="zh-CN" sz="1800" b="0" i="0">
                    <a:solidFill>
                      <a:srgbClr val="000000"/>
                    </a:solidFill>
                    <a:latin typeface="微软雅黑" pitchFamily="34" charset="0"/>
                    <a:ea typeface="微软雅黑" pitchFamily="34" charset="-122"/>
                    <a:cs typeface="微软雅黑" pitchFamily="34" charset="-120"/>
                  </a:rPr>
                  <a:t>球做平抛运动的水平初速度大小为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𝑥</m:t>
                        </m:r>
                      </m:num>
                      <m:den>
                        <m:r>
                          <a:rPr lang="en-US" altLang="zh-CN" sz="1800" b="0" i="0">
                            <a:solidFill>
                              <a:srgbClr val="000000"/>
                            </a:solidFill>
                            <a:latin typeface="Cambria Math" pitchFamily="34" charset="0"/>
                            <a:ea typeface="Cambria Math" pitchFamily="34" charset="-122"/>
                            <a:cs typeface="Cambria Math" pitchFamily="34" charset="-120"/>
                          </a:rPr>
                          <m:t>𝑇</m:t>
                        </m:r>
                      </m:den>
                    </m:f>
                    <m:r>
                      <a:rPr lang="en-US" altLang="zh-CN" sz="1800" b="0" i="0" smtClean="0">
                        <a:solidFill>
                          <a:srgbClr val="000000"/>
                        </a:solidFill>
                        <a:latin typeface="Cambria Math" pitchFamily="34" charset="0"/>
                        <a:ea typeface="Cambria Math" pitchFamily="34" charset="-122"/>
                        <a:cs typeface="Cambria Math" pitchFamily="34" charset="-120"/>
                      </a:rPr>
                      <m:t>=3</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小</a:t>
                </a:r>
                <a:r>
                  <a:rPr lang="en-US" altLang="zh-CN" sz="1800" b="0" i="0">
                    <a:solidFill>
                      <a:srgbClr val="000000"/>
                    </a:solidFill>
                    <a:latin typeface="微软雅黑" pitchFamily="34" charset="0"/>
                    <a:ea typeface="微软雅黑" pitchFamily="34" charset="-122"/>
                    <a:cs typeface="微软雅黑" pitchFamily="34" charset="-120"/>
                  </a:rPr>
                  <a:t>球经过</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点时竖直方向上分速度大小等于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段竖直方向上的平均速度大小，则</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𝐵𝑦</m:t>
                        </m:r>
                      </m:sub>
                    </m:sSub>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𝐴𝐶</m:t>
                            </m:r>
                          </m:sub>
                        </m:sSub>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𝑇</m:t>
                        </m:r>
                      </m:den>
                    </m:f>
                    <m:r>
                      <a:rPr lang="en-US" altLang="zh-CN" sz="1800" b="0" i="0" smtClean="0">
                        <a:solidFill>
                          <a:srgbClr val="000000"/>
                        </a:solidFill>
                        <a:latin typeface="Cambria Math" pitchFamily="34" charset="0"/>
                        <a:ea typeface="Cambria Math" pitchFamily="34" charset="-122"/>
                        <a:cs typeface="Cambria Math" pitchFamily="34" charset="-120"/>
                      </a:rPr>
                      <m:t>=1.5</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小</a:t>
                </a:r>
                <a:r>
                  <a:rPr lang="en-US" altLang="zh-CN" sz="1800" b="0" i="0">
                    <a:solidFill>
                      <a:srgbClr val="000000"/>
                    </a:solidFill>
                    <a:latin typeface="微软雅黑" pitchFamily="34" charset="0"/>
                    <a:ea typeface="微软雅黑" pitchFamily="34" charset="-122"/>
                    <a:cs typeface="微软雅黑" pitchFamily="34" charset="-120"/>
                  </a:rPr>
                  <a:t>球经过</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点时速度大小</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1.5</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5</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r>
                      <m:rPr>
                        <m:sty m:val="p"/>
                      </m:rPr>
                      <a:rPr lang="en-US" altLang="zh-CN" sz="1800" b="0" i="0" smtClean="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5" name="QB_7_AS.40_1#e4ad30411?vop=1&amp;pid=8874b9658&amp;color=0,0,0&amp;vtp=1&amp;bbb=1"/>
              <p:cNvSpPr>
                <a:spLocks noRot="1" noChangeAspect="1" noMove="1" noResize="1" noEditPoints="1" noAdjustHandles="1" noChangeArrowheads="1" noChangeShapeType="1" noTextEdit="1"/>
              </p:cNvSpPr>
              <p:nvPr/>
            </p:nvSpPr>
            <p:spPr>
              <a:xfrm>
                <a:off x="832104" y="2923732"/>
                <a:ext cx="10533888" cy="2630488"/>
              </a:xfrm>
              <a:prstGeom prst="rect">
                <a:avLst/>
              </a:prstGeom>
              <a:blipFill>
                <a:blip r:embed="rId5"/>
                <a:stretch>
                  <a:fillRect l="-1389" b="-32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 calcmode="lin" valueType="num">
                                      <p:cBhvr additive="base">
                                        <p:cTn id="3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3" end="3"/>
                                            </p:txEl>
                                          </p:spTgt>
                                        </p:tgtEl>
                                        <p:attrNameLst>
                                          <p:attrName>style.visibility</p:attrName>
                                        </p:attrNameLst>
                                      </p:cBhvr>
                                      <p:to>
                                        <p:strVal val="visible"/>
                                      </p:to>
                                    </p:set>
                                    <p:anim calcmode="lin" valueType="num">
                                      <p:cBhvr additive="base">
                                        <p:cTn id="4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4" end="4"/>
                                            </p:txEl>
                                          </p:spTgt>
                                        </p:tgtEl>
                                        <p:attrNameLst>
                                          <p:attrName>style.visibility</p:attrName>
                                        </p:attrNameLst>
                                      </p:cBhvr>
                                      <p:to>
                                        <p:strVal val="visible"/>
                                      </p:to>
                                    </p:set>
                                    <p:anim calcmode="lin" valueType="num">
                                      <p:cBhvr additive="base">
                                        <p:cTn id="4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1_1#7d1899f34?vop=1&amp;pid=aa582952f&amp;color=0,0,0&amp;vtp=1&amp;bt=1&amp;bbb=1&amp;hb=1"/>
              <p:cNvSpPr/>
              <p:nvPr/>
            </p:nvSpPr>
            <p:spPr>
              <a:xfrm>
                <a:off x="832104" y="1512000"/>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利用传感器和计算机可以方便地描出做平抛运动的物体的轨迹.</a:t>
                </a:r>
                <a:r>
                  <a:rPr lang="en-US" altLang="zh-CN" sz="1800" b="0" i="0">
                    <a:solidFill>
                      <a:srgbClr val="000000"/>
                    </a:solidFill>
                    <a:latin typeface="微软雅黑" pitchFamily="34" charset="0"/>
                    <a:ea typeface="微软雅黑" pitchFamily="34" charset="-122"/>
                    <a:cs typeface="微软雅黑" pitchFamily="34" charset="-120"/>
                  </a:rPr>
                  <a:t>某实验小组利用其探究平抛运动的特点，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设计原理图如图甲所示</a:t>
                </a:r>
                <a:r>
                  <a:rPr lang="en-US" altLang="zh-CN" sz="1800" b="0" i="0" dirty="0">
                    <a:solidFill>
                      <a:srgbClr val="000000"/>
                    </a:solidFill>
                    <a:latin typeface="微软雅黑" pitchFamily="34" charset="0"/>
                    <a:ea typeface="微软雅黑" pitchFamily="34" charset="-122"/>
                    <a:cs typeface="微软雅黑" pitchFamily="34" charset="-120"/>
                  </a:rPr>
                  <a:t>，物体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点水平抛出做平抛运动</a:t>
                </a:r>
                <a:r>
                  <a:rPr lang="en-US" altLang="zh-CN" sz="1800" b="0" i="0">
                    <a:solidFill>
                      <a:srgbClr val="000000"/>
                    </a:solidFill>
                    <a:latin typeface="微软雅黑" pitchFamily="34" charset="0"/>
                    <a:ea typeface="微软雅黑" pitchFamily="34" charset="-122"/>
                    <a:cs typeface="微软雅黑" pitchFamily="34" charset="-120"/>
                  </a:rPr>
                  <a:t>，它能够在竖直平面内向各个方向同时发射超</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声脉冲和红外脉冲</a:t>
                </a:r>
                <a:r>
                  <a:rPr lang="en-US" altLang="zh-CN" sz="1800" b="0" i="0" dirty="0">
                    <a:solidFill>
                      <a:srgbClr val="000000"/>
                    </a:solidFill>
                    <a:latin typeface="微软雅黑" pitchFamily="34" charset="0"/>
                    <a:ea typeface="微软雅黑" pitchFamily="34" charset="-122"/>
                    <a:cs typeface="微软雅黑" pitchFamily="34" charset="-120"/>
                  </a:rPr>
                  <a:t>.在它运动的平面内安放着超声—红外接收装置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盒装有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两个超声</a:t>
                </a:r>
                <a:r>
                  <a:rPr lang="en-US" altLang="zh-CN" sz="1800" b="0" i="0">
                    <a:solidFill>
                      <a:srgbClr val="000000"/>
                    </a:solidFill>
                    <a:latin typeface="微软雅黑" pitchFamily="34" charset="0"/>
                    <a:ea typeface="微软雅黑" pitchFamily="34" charset="-122"/>
                    <a:cs typeface="微软雅黑" pitchFamily="34" charset="-120"/>
                  </a:rPr>
                  <a:t>—红外接收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器</a:t>
                </a:r>
                <a:r>
                  <a:rPr lang="en-US" altLang="zh-CN" sz="1800" b="0" i="0" dirty="0">
                    <a:solidFill>
                      <a:srgbClr val="000000"/>
                    </a:solidFill>
                    <a:latin typeface="微软雅黑" pitchFamily="34" charset="0"/>
                    <a:ea typeface="微软雅黑" pitchFamily="34" charset="-122"/>
                    <a:cs typeface="微软雅黑" pitchFamily="34" charset="-120"/>
                  </a:rPr>
                  <a:t>（处于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点正下方），并与计算机相连.</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各自测出收到超声脉冲和红外脉冲的时间差</a:t>
                </a:r>
                <a:r>
                  <a:rPr lang="en-US" altLang="zh-CN" sz="1800" b="0" i="0">
                    <a:solidFill>
                      <a:srgbClr val="000000"/>
                    </a:solidFill>
                    <a:latin typeface="微软雅黑" pitchFamily="34" charset="0"/>
                    <a:ea typeface="微软雅黑" pitchFamily="34" charset="-122"/>
                    <a:cs typeface="微软雅黑" pitchFamily="34" charset="-120"/>
                  </a:rPr>
                  <a:t>，并由此算</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出它们各自与物体</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的距离，进而确定物体</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的位置，通过计算机可以即时给出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的坐标.试回答下列问题：</a:t>
                </a:r>
                <a:endParaRPr lang="en-US" altLang="zh-CN" dirty="0"/>
              </a:p>
            </p:txBody>
          </p:sp>
        </mc:Choice>
        <mc:Fallback>
          <p:sp>
            <p:nvSpPr>
              <p:cNvPr id="2" name="QO_5_BD.41_1#7d1899f34?vop=1&amp;pid=aa582952f&amp;color=0,0,0&amp;vtp=1&amp;bt=1&amp;bbb=1&amp;hb=1"/>
              <p:cNvSpPr>
                <a:spLocks noRot="1" noChangeAspect="1" noMove="1" noResize="1" noEditPoints="1" noAdjustHandles="1" noChangeArrowheads="1" noChangeShapeType="1" noTextEdit="1"/>
              </p:cNvSpPr>
              <p:nvPr/>
            </p:nvSpPr>
            <p:spPr>
              <a:xfrm>
                <a:off x="832104" y="1512000"/>
                <a:ext cx="10533888" cy="2030730"/>
              </a:xfrm>
              <a:prstGeom prst="rect">
                <a:avLst/>
              </a:prstGeom>
              <a:blipFill>
                <a:blip r:embed="rId3"/>
                <a:stretch>
                  <a:fillRect l="-1389" r="-2546" b="-6907"/>
                </a:stretch>
              </a:blipFill>
              <a:ln/>
            </p:spPr>
            <p:txBody>
              <a:bodyPr/>
              <a:lstStyle/>
              <a:p>
                <a:r>
                  <a:rPr lang="zh-CN" altLang="en-US">
                    <a:noFill/>
                  </a:rPr>
                  <a:t> </a:t>
                </a:r>
              </a:p>
            </p:txBody>
          </p:sp>
        </mc:Fallback>
      </mc:AlternateContent>
      <p:pic>
        <p:nvPicPr>
          <p:cNvPr id="3" name="QO_5_BD.41_3#7d1899f34?iti=7&amp;htil=1&amp;vop=1&amp;pid=aa582952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551176" y="3733484"/>
            <a:ext cx="1828800"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41_4#7d1899f34?iti=8&amp;htil=1&amp;vop=1&amp;pid=aa582952f&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498080" y="3660332"/>
            <a:ext cx="2459736"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41_5#7d1899f34?iti=7&amp;htil=1&amp;vop=1&amp;pid=aa582952f&amp;color=0,0,0&amp;vtp=1"/>
          <p:cNvSpPr/>
          <p:nvPr/>
        </p:nvSpPr>
        <p:spPr>
          <a:xfrm>
            <a:off x="3325082" y="5661852"/>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6" name="QO_5_BD.41_6#7d1899f34?iti=8&amp;htil=1&amp;vop=1&amp;pid=aa582952f&amp;color=0,0,0&amp;vtp=1"/>
          <p:cNvSpPr/>
          <p:nvPr/>
        </p:nvSpPr>
        <p:spPr>
          <a:xfrm>
            <a:off x="8587454" y="5661852"/>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98fa3806.fixed?pid=07fc0eae8&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第五章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抛体运动</a:t>
            </a:r>
            <a:endParaRPr lang="en-US" altLang="zh-CN" sz="4400" dirty="0"/>
          </a:p>
        </p:txBody>
      </p:sp>
      <p:sp>
        <p:nvSpPr>
          <p:cNvPr id="3" name="C_2_BD#f98fa3806.fixed?pid=07fc0eae8&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第3节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实验:探究平抛运动的特点</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2_1#f4462ff57?vop=1&amp;pid=7d1899f34&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（1）为了使计算机描出的物体做平抛运动的轨迹更加准确，物体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应挑选</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6_BD.42_1#f4462ff57?vop=1&amp;pid=7d1899f34&amp;color=0,0,0&amp;vtp=1&amp;bt=1&amp;bbb=1"/>
              <p:cNvSpPr>
                <a:spLocks noRot="1" noChangeAspect="1" noMove="1" noResize="1" noEditPoints="1" noAdjustHandles="1" noChangeArrowheads="1" noChangeShapeType="1" noTextEdit="1"/>
              </p:cNvSpPr>
              <p:nvPr/>
            </p:nvSpPr>
            <p:spPr>
              <a:xfrm>
                <a:off x="832104" y="1508760"/>
                <a:ext cx="10533888" cy="360680"/>
              </a:xfrm>
              <a:prstGeom prst="rect">
                <a:avLst/>
              </a:prstGeom>
              <a:blipFill>
                <a:blip r:embed="rId3"/>
                <a:stretch>
                  <a:fillRect l="-1389" t="-3390" b="-38983"/>
                </a:stretch>
              </a:blipFill>
              <a:ln/>
            </p:spPr>
            <p:txBody>
              <a:bodyPr/>
              <a:lstStyle/>
              <a:p>
                <a:r>
                  <a:rPr lang="zh-CN" altLang="en-US">
                    <a:noFill/>
                  </a:rPr>
                  <a:t> </a:t>
                </a:r>
              </a:p>
            </p:txBody>
          </p:sp>
        </mc:Fallback>
      </mc:AlternateContent>
      <p:sp>
        <p:nvSpPr>
          <p:cNvPr id="3" name="QC_6_AN.43_1#f4462ff57.blank?vop=1&amp;pid=7d1899f34&amp;color=0,0,0&amp;vpa=14&amp;vtp=1"/>
          <p:cNvSpPr/>
          <p:nvPr/>
        </p:nvSpPr>
        <p:spPr>
          <a:xfrm>
            <a:off x="8178895" y="14668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6_BD.42_2#f4462ff57.choices?vop=1&amp;pid=7d1899f34&amp;color=0,0,0&amp;vtp=1&amp;bbb=1"/>
          <p:cNvSpPr/>
          <p:nvPr/>
        </p:nvSpPr>
        <p:spPr>
          <a:xfrm>
            <a:off x="832104" y="1875790"/>
            <a:ext cx="10533888" cy="360680"/>
          </a:xfrm>
          <a:prstGeom prst="rect">
            <a:avLst/>
          </a:prstGeom>
          <a:noFill/>
          <a:ln/>
        </p:spPr>
        <p:txBody>
          <a:bodyPr wrap="none" lIns="0" tIns="0" rIns="0" bIns="0" rtlCol="0" anchor="t"/>
          <a:lstStyle/>
          <a:p>
            <a:pPr latinLnBrk="1">
              <a:lnSpc>
                <a:spcPts val="3200"/>
              </a:lnSpc>
              <a:tabLst>
                <a:tab pos="3600196" algn="l"/>
                <a:tab pos="716229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大木球</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小钢球</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小木球</a:t>
            </a:r>
            <a:endParaRPr lang="en-US" altLang="zh-CN" sz="1800" dirty="0"/>
          </a:p>
        </p:txBody>
      </p:sp>
      <p:sp>
        <p:nvSpPr>
          <p:cNvPr id="5" name="QC_6_AS.44_1#f4462ff57?vop=1&amp;pid=7d1899f34&amp;color=0,0,0&amp;vtp=1&amp;bbb=1&amp;hb=1"/>
          <p:cNvSpPr/>
          <p:nvPr/>
        </p:nvSpPr>
        <p:spPr>
          <a:xfrm>
            <a:off x="832104" y="228727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【解析】为减小空气阻力对平抛运动的影响，物体应选择体积小、密度大的材质.小钢球密度大、</a:t>
            </a:r>
            <a:r>
              <a:rPr lang="en-US" altLang="zh-CN" sz="1800" b="0" i="0">
                <a:solidFill>
                  <a:srgbClr val="000000"/>
                </a:solidFill>
                <a:latin typeface="微软雅黑" pitchFamily="34" charset="0"/>
                <a:ea typeface="微软雅黑" pitchFamily="34" charset="-122"/>
                <a:cs typeface="微软雅黑" pitchFamily="34" charset="-120"/>
              </a:rPr>
              <a:t>体积小，</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空气阻力相对重力可忽略</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5_1#b43f8057d?vop=1&amp;pid=7d1899f34&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）如图甲所示，某实验小组让物体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在图示位置同时发射超声脉冲和红外脉冲，以抛出点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为</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坐标原点建立坐标系</a:t>
                </a:r>
                <a:r>
                  <a:rPr lang="en-US" altLang="zh-CN" b="0" i="0" dirty="0">
                    <a:solidFill>
                      <a:srgbClr val="000000"/>
                    </a:solidFill>
                    <a:latin typeface="微软雅黑" pitchFamily="34" charset="0"/>
                    <a:ea typeface="微软雅黑" pitchFamily="34" charset="-122"/>
                    <a:cs typeface="微软雅黑" pitchFamily="34" charset="-120"/>
                  </a:rPr>
                  <a:t>，若还测出了</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m:t>
                    </m:r>
                  </m:oMath>
                </a14:m>
                <a:r>
                  <a:rPr lang="en-US" altLang="zh-CN" b="0" i="0" dirty="0">
                    <a:solidFill>
                      <a:srgbClr val="000000"/>
                    </a:solidFill>
                    <a:latin typeface="微软雅黑" pitchFamily="34" charset="0"/>
                    <a:ea typeface="微软雅黑" pitchFamily="34" charset="-122"/>
                    <a:cs typeface="微软雅黑" pitchFamily="34" charset="-120"/>
                  </a:rPr>
                  <a:t>点到</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𝐵</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𝐵</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的距离，重力加速度未知</a:t>
                </a:r>
                <a:r>
                  <a:rPr lang="en-US" altLang="zh-CN" b="0" i="0">
                    <a:solidFill>
                      <a:srgbClr val="000000"/>
                    </a:solidFill>
                    <a:latin typeface="微软雅黑" pitchFamily="34" charset="0"/>
                    <a:ea typeface="微软雅黑" pitchFamily="34" charset="-122"/>
                    <a:cs typeface="微软雅黑" pitchFamily="34" charset="-120"/>
                  </a:rPr>
                  <a:t>，则由题中条件可以求出</a:t>
                </a:r>
                <a:r>
                  <a:rPr lang="en-US" altLang="zh-CN" i="0">
                    <a:solidFill>
                      <a:srgbClr val="000000"/>
                    </a:solidFill>
                    <a:latin typeface="SimSun" pitchFamily="34" charset="0"/>
                    <a:ea typeface="SimSun" pitchFamily="34" charset="-122"/>
                    <a:cs typeface="SimSun" pitchFamily="34" charset="-120"/>
                  </a:rPr>
                  <a:t>_____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45_1#b43f8057d?vop=1&amp;pid=7d1899f34&amp;color=0,0,0&amp;vtp=1&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1157" b="-19048"/>
                </a:stretch>
              </a:blipFill>
              <a:ln/>
            </p:spPr>
            <p:txBody>
              <a:bodyPr/>
              <a:lstStyle/>
              <a:p>
                <a:r>
                  <a:rPr lang="zh-CN" altLang="en-US">
                    <a:noFill/>
                  </a:rPr>
                  <a:t> </a:t>
                </a:r>
              </a:p>
            </p:txBody>
          </p:sp>
        </mc:Fallback>
      </mc:AlternateContent>
      <p:sp>
        <p:nvSpPr>
          <p:cNvPr id="3" name="QC_6_AN.46_1#b43f8057d.blank?vop=1&amp;pid=7d1899f34&amp;color=0,0,0&amp;vpa=15&amp;vtp=1&amp;bbb=1"/>
          <p:cNvSpPr/>
          <p:nvPr/>
        </p:nvSpPr>
        <p:spPr>
          <a:xfrm>
            <a:off x="10642822" y="18796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mc:AlternateContent xmlns:mc="http://schemas.openxmlformats.org/markup-compatibility/2006">
        <mc:Choice xmlns:a14="http://schemas.microsoft.com/office/drawing/2010/main" Requires="a14">
          <p:sp>
            <p:nvSpPr>
              <p:cNvPr id="4" name="QC_6_BD.45_2#b43f8057d.choices?vop=1&amp;pid=7d1899f34&amp;color=0,0,0&amp;vtp=1&amp;bbb=1"/>
              <p:cNvSpPr/>
              <p:nvPr/>
            </p:nvSpPr>
            <p:spPr>
              <a:xfrm>
                <a:off x="832104" y="2283017"/>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a:solidFill>
                      <a:srgbClr val="000000"/>
                    </a:solidFill>
                    <a:latin typeface="微软雅黑" pitchFamily="34" charset="0"/>
                    <a:ea typeface="微软雅黑" pitchFamily="34" charset="-122"/>
                    <a:cs typeface="微软雅黑" pitchFamily="34" charset="-120"/>
                  </a:rPr>
                  <a:t>的初速度</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的位置坐标</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a:solidFill>
                      <a:srgbClr val="000000"/>
                    </a:solidFill>
                    <a:latin typeface="微软雅黑" pitchFamily="34" charset="0"/>
                    <a:ea typeface="微软雅黑" pitchFamily="34" charset="-122"/>
                    <a:cs typeface="微软雅黑" pitchFamily="34" charset="-120"/>
                  </a:rPr>
                  <a:t>的运动时间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此时的速度方向</a:t>
                </a:r>
                <a:endParaRPr lang="en-US" altLang="zh-CN" sz="1800" dirty="0"/>
              </a:p>
            </p:txBody>
          </p:sp>
        </mc:Choice>
        <mc:Fallback>
          <p:sp>
            <p:nvSpPr>
              <p:cNvPr id="4" name="QC_6_BD.45_2#b43f8057d.choices?vop=1&amp;pid=7d1899f34&amp;color=0,0,0&amp;vtp=1&amp;bbb=1"/>
              <p:cNvSpPr>
                <a:spLocks noRot="1" noChangeAspect="1" noMove="1" noResize="1" noEditPoints="1" noAdjustHandles="1" noChangeArrowheads="1" noChangeShapeType="1" noTextEdit="1"/>
              </p:cNvSpPr>
              <p:nvPr/>
            </p:nvSpPr>
            <p:spPr>
              <a:xfrm>
                <a:off x="832104" y="2283017"/>
                <a:ext cx="10533888" cy="770255"/>
              </a:xfrm>
              <a:prstGeom prst="rect">
                <a:avLst/>
              </a:prstGeom>
              <a:blipFill>
                <a:blip r:embed="rId4"/>
                <a:stretch>
                  <a:fillRect l="-1389"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47_1#b43f8057d?vop=1&amp;pid=7d1899f34&amp;color=0,0,0&amp;vtp=1&amp;bbb=1&amp;hb=1"/>
              <p:cNvSpPr/>
              <p:nvPr/>
            </p:nvSpPr>
            <p:spPr>
              <a:xfrm>
                <a:off x="832104" y="3064702"/>
                <a:ext cx="10533888" cy="2418271"/>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点坐标为</a:t>
                </a:r>
                <a14:m>
                  <m:oMath xmlns:m="http://schemas.openxmlformats.org/officeDocument/2006/math">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𝑦</m:t>
                        </m:r>
                      </m:e>
                    </m:d>
                  </m:oMath>
                </a14:m>
                <a:r>
                  <a:rPr lang="en-US" altLang="zh-CN" sz="1800" b="0" i="0" dirty="0">
                    <a:solidFill>
                      <a:srgbClr val="000000"/>
                    </a:solidFill>
                    <a:latin typeface="微软雅黑" pitchFamily="34" charset="0"/>
                    <a:ea typeface="微软雅黑" pitchFamily="34" charset="-122"/>
                    <a:cs typeface="微软雅黑" pitchFamily="34" charset="-120"/>
                  </a:rPr>
                  <a:t>，由几何关系可得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𝑂</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𝑦</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𝑂</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𝑦</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，由题意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可知</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均已知，联立可解得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，即可确定物体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的位置坐标，故B正确</a:t>
                </a:r>
                <a:r>
                  <a:rPr lang="en-US" altLang="zh-CN" sz="1800" b="0" i="0">
                    <a:solidFill>
                      <a:srgbClr val="000000"/>
                    </a:solidFill>
                    <a:latin typeface="微软雅黑" pitchFamily="34" charset="0"/>
                    <a:ea typeface="微软雅黑" pitchFamily="34" charset="-122"/>
                    <a:cs typeface="微软雅黑" pitchFamily="34" charset="-120"/>
                  </a:rPr>
                  <a:t>；由平抛</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运动的位移公式可得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，由于重力加速度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未知，故无法求得运动时间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及初速度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A、</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错误；由速度偏转角公式可得</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，由位移偏转角公式可得</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𝛽</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𝑦</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𝑔𝑡</m:t>
                        </m:r>
                      </m:num>
                      <m:den>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，联立可得</a:t>
                </a:r>
              </a:p>
              <a:p>
                <a:pPr latinLnBrk="1">
                  <a:lnSpc>
                    <a:spcPts val="45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𝛼</m:t>
                    </m:r>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tan</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𝛽</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𝑦</m:t>
                        </m:r>
                      </m:num>
                      <m:den>
                        <m:r>
                          <a:rPr lang="en-US" altLang="zh-CN" b="0" i="0">
                            <a:solidFill>
                              <a:srgbClr val="000000"/>
                            </a:solidFill>
                            <a:latin typeface="Cambria Math" pitchFamily="34" charset="0"/>
                            <a:ea typeface="Cambria Math" pitchFamily="34" charset="-122"/>
                            <a:cs typeface="Cambria Math" pitchFamily="34" charset="-120"/>
                          </a:rPr>
                          <m:t>𝑥</m:t>
                        </m:r>
                      </m:den>
                    </m:f>
                  </m:oMath>
                </a14:m>
                <a:r>
                  <a:rPr lang="en-US" altLang="zh-CN" b="0" i="0" dirty="0">
                    <a:solidFill>
                      <a:srgbClr val="000000"/>
                    </a:solidFill>
                    <a:latin typeface="微软雅黑" pitchFamily="34" charset="0"/>
                    <a:ea typeface="微软雅黑" pitchFamily="34" charset="-122"/>
                    <a:cs typeface="微软雅黑" pitchFamily="34" charset="-120"/>
                  </a:rPr>
                  <a:t>，可确定物体</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此时的速度方向，故D正确.</a:t>
                </a:r>
                <a:endParaRPr lang="en-US" altLang="zh-CN" dirty="0"/>
              </a:p>
            </p:txBody>
          </p:sp>
        </mc:Choice>
        <mc:Fallback>
          <p:sp>
            <p:nvSpPr>
              <p:cNvPr id="5" name="QC_6_AS.47_1#b43f8057d?vop=1&amp;pid=7d1899f34&amp;color=0,0,0&amp;vtp=1&amp;bbb=1&amp;hb=1"/>
              <p:cNvSpPr>
                <a:spLocks noRot="1" noChangeAspect="1" noMove="1" noResize="1" noEditPoints="1" noAdjustHandles="1" noChangeArrowheads="1" noChangeShapeType="1" noTextEdit="1"/>
              </p:cNvSpPr>
              <p:nvPr/>
            </p:nvSpPr>
            <p:spPr>
              <a:xfrm>
                <a:off x="832104" y="3064702"/>
                <a:ext cx="10533888" cy="2418271"/>
              </a:xfrm>
              <a:prstGeom prst="rect">
                <a:avLst/>
              </a:prstGeom>
              <a:blipFill>
                <a:blip r:embed="rId5"/>
                <a:stretch>
                  <a:fillRect l="-1389" r="-3646" b="-35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8_1#e88a81419?vop=1&amp;pid=7d1899f34&amp;color=0,0,0&amp;vtp=1&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（3）以物体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的初速度方向为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轴方向，竖直向下的方向为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轴方向</a:t>
                </a:r>
                <a:r>
                  <a:rPr lang="en-US" altLang="zh-CN" sz="1800" b="0" i="0">
                    <a:solidFill>
                      <a:srgbClr val="000000"/>
                    </a:solidFill>
                    <a:latin typeface="微软雅黑" pitchFamily="34" charset="0"/>
                    <a:ea typeface="微软雅黑" pitchFamily="34" charset="-122"/>
                    <a:cs typeface="微软雅黑" pitchFamily="34" charset="-120"/>
                  </a:rPr>
                  <a:t>，在某次实验中计算机描出的平抛运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动的轨迹如图乙所示</a:t>
                </a:r>
                <a:r>
                  <a:rPr lang="en-US" altLang="zh-CN" sz="1800" b="0" i="0" dirty="0">
                    <a:solidFill>
                      <a:srgbClr val="000000"/>
                    </a:solidFill>
                    <a:latin typeface="微软雅黑" pitchFamily="34" charset="0"/>
                    <a:ea typeface="微软雅黑" pitchFamily="34" charset="-122"/>
                    <a:cs typeface="微软雅黑" pitchFamily="34" charset="-120"/>
                  </a:rPr>
                  <a:t>，数据的采集频率为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Hz</m:t>
                    </m:r>
                  </m:oMath>
                </a14:m>
                <a:r>
                  <a:rPr lang="en-US" altLang="zh-CN" sz="1800" b="0" i="0" dirty="0">
                    <a:solidFill>
                      <a:srgbClr val="000000"/>
                    </a:solidFill>
                    <a:latin typeface="微软雅黑" pitchFamily="34" charset="0"/>
                    <a:ea typeface="微软雅黑" pitchFamily="34" charset="-122"/>
                    <a:cs typeface="微软雅黑" pitchFamily="34" charset="-120"/>
                  </a:rPr>
                  <a:t>.由图乙轨迹图线分析可知，物体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平抛的初速度大小为</a:t>
                </a:r>
              </a:p>
              <a:p>
                <a:pPr latinLnBrk="1">
                  <a:lnSpc>
                    <a:spcPts val="3300"/>
                  </a:lnSpc>
                </a:pPr>
                <a:r>
                  <a:rPr lang="en-US" altLang="zh-CN" sz="1800" i="0">
                    <a:solidFill>
                      <a:srgbClr val="000000"/>
                    </a:solidFill>
                    <a:latin typeface="SimSun" pitchFamily="34" charset="0"/>
                    <a:ea typeface="SimSun" pitchFamily="34" charset="-122"/>
                    <a:cs typeface="SimSun" pitchFamily="34" charset="-120"/>
                  </a:rPr>
                  <a:t>______________</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（结果保留两位有效数字）；</a:t>
                </a:r>
                <a:r>
                  <a:rPr lang="en-US" altLang="zh-CN" sz="1800" b="0" i="0" dirty="0" err="1">
                    <a:solidFill>
                      <a:srgbClr val="000000"/>
                    </a:solidFill>
                    <a:latin typeface="微软雅黑" pitchFamily="34" charset="0"/>
                    <a:ea typeface="微软雅黑" pitchFamily="34" charset="-122"/>
                    <a:cs typeface="微软雅黑" pitchFamily="34" charset="-120"/>
                  </a:rPr>
                  <a:t>该实验测得当地的重力加速度偏小，可能的原因是</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3100"/>
                  </a:lnSpc>
                </a:pPr>
                <a:r>
                  <a:rPr lang="en-US" altLang="zh-CN" i="0">
                    <a:solidFill>
                      <a:srgbClr val="000000"/>
                    </a:solidFill>
                    <a:latin typeface="SimSun" pitchFamily="34" charset="0"/>
                    <a:ea typeface="SimSun" pitchFamily="34" charset="-122"/>
                    <a:cs typeface="SimSun" pitchFamily="34" charset="-120"/>
                  </a:rPr>
                  <a:t>____________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6_BD.48_1#e88a81419?vop=1&amp;pid=7d1899f34&amp;color=0,0,0&amp;vtp=1&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b="-9091"/>
                </a:stretch>
              </a:blipFill>
              <a:ln/>
            </p:spPr>
            <p:txBody>
              <a:bodyPr/>
              <a:lstStyle/>
              <a:p>
                <a:r>
                  <a:rPr lang="zh-CN" altLang="en-US">
                    <a:noFill/>
                  </a:rPr>
                  <a:t> </a:t>
                </a:r>
              </a:p>
            </p:txBody>
          </p:sp>
        </mc:Fallback>
      </mc:AlternateContent>
      <p:sp>
        <p:nvSpPr>
          <p:cNvPr id="3" name="QB_6_AN.49_1#e88a81419.blank?vop=1&amp;pid=7d1899f34&amp;color=0,0,0&amp;vpa=16&amp;vtp=1&amp;bbb=1"/>
          <p:cNvSpPr/>
          <p:nvPr/>
        </p:nvSpPr>
        <p:spPr>
          <a:xfrm>
            <a:off x="812260" y="2319720"/>
            <a:ext cx="1590675" cy="373380"/>
          </a:xfrm>
          <a:prstGeom prst="rect">
            <a:avLst/>
          </a:prstGeom>
          <a:noFill/>
          <a:ln/>
        </p:spPr>
        <p:txBody>
          <a:bodyPr wrap="none" lIns="0" tIns="0" rIns="0" bIns="0" rtlCol="0" anchor="t"/>
          <a:lstStyle/>
          <a:p>
            <a:pPr algn="ct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1.5</a:t>
            </a:r>
            <a:r>
              <a:rPr lang="en-US" altLang="zh-CN" b="0" i="0" dirty="0">
                <a:solidFill>
                  <a:srgbClr val="FF0000"/>
                </a:solidFill>
                <a:latin typeface="微软雅黑" pitchFamily="34" charset="0"/>
                <a:ea typeface="微软雅黑" pitchFamily="34" charset="-122"/>
                <a:cs typeface="微软雅黑" pitchFamily="34" charset="-120"/>
              </a:rPr>
              <a:t>或1.6或1.7</a:t>
            </a:r>
            <a:endParaRPr lang="en-US" altLang="zh-CN" dirty="0"/>
          </a:p>
        </p:txBody>
      </p:sp>
      <p:sp>
        <p:nvSpPr>
          <p:cNvPr id="4" name="QB_6_AN.50_1#e88a81419.blank?vop=1&amp;pid=7d1899f34&amp;color=0,0,0&amp;vpa=17&amp;vtp=1&amp;bbb=1"/>
          <p:cNvSpPr/>
          <p:nvPr/>
        </p:nvSpPr>
        <p:spPr>
          <a:xfrm>
            <a:off x="837660" y="2717865"/>
            <a:ext cx="1309688" cy="354330"/>
          </a:xfrm>
          <a:prstGeom prst="rect">
            <a:avLst/>
          </a:prstGeom>
          <a:noFill/>
          <a:ln/>
        </p:spPr>
        <p:txBody>
          <a:bodyPr wrap="none" lIns="0" tIns="0" rIns="0" bIns="0" rtlCol="0" anchor="t"/>
          <a:lstStyle/>
          <a:p>
            <a:pPr algn="ct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受空气阻力</a:t>
            </a:r>
            <a:endParaRPr lang="en-US" altLang="zh-CN" dirty="0"/>
          </a:p>
        </p:txBody>
      </p:sp>
      <mc:AlternateContent xmlns:mc="http://schemas.openxmlformats.org/markup-compatibility/2006">
        <mc:Choice xmlns:a14="http://schemas.microsoft.com/office/drawing/2010/main" Requires="a14">
          <p:sp>
            <p:nvSpPr>
              <p:cNvPr id="5" name="QB_6_AS.51_1#e88a81419?vop=1&amp;pid=7d1899f34&amp;color=0,0,0&amp;vtp=1&amp;bbb=1&amp;hb=1"/>
              <p:cNvSpPr/>
              <p:nvPr/>
            </p:nvSpPr>
            <p:spPr>
              <a:xfrm>
                <a:off x="832104" y="3114232"/>
                <a:ext cx="10533888" cy="16211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【解析】数据的采集频率为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Hz</m:t>
                    </m:r>
                  </m:oMath>
                </a14:m>
                <a:r>
                  <a:rPr lang="en-US" altLang="zh-CN" sz="1800" b="0" i="0" dirty="0">
                    <a:solidFill>
                      <a:srgbClr val="000000"/>
                    </a:solidFill>
                    <a:latin typeface="微软雅黑" pitchFamily="34" charset="0"/>
                    <a:ea typeface="微软雅黑" pitchFamily="34" charset="-122"/>
                    <a:cs typeface="微软雅黑" pitchFamily="34" charset="-120"/>
                  </a:rPr>
                  <a:t>，时间间隔为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=0.04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，水平方向为匀速直线运动</a:t>
                </a:r>
                <a:r>
                  <a:rPr lang="en-US" altLang="zh-CN" sz="1800" b="0" i="0">
                    <a:solidFill>
                      <a:srgbClr val="000000"/>
                    </a:solidFill>
                    <a:latin typeface="微软雅黑" pitchFamily="34" charset="0"/>
                    <a:ea typeface="微软雅黑" pitchFamily="34" charset="-122"/>
                    <a:cs typeface="微软雅黑" pitchFamily="34" charset="-120"/>
                  </a:rPr>
                  <a:t>，图中相邻两个时间</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间隔内的水平位移为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，则初速度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0.12</m:t>
                        </m:r>
                      </m:num>
                      <m:den>
                        <m:r>
                          <a:rPr lang="en-US" altLang="zh-CN" sz="1800" b="0" i="0">
                            <a:solidFill>
                              <a:srgbClr val="000000"/>
                            </a:solidFill>
                            <a:latin typeface="Cambria Math" pitchFamily="34" charset="0"/>
                            <a:ea typeface="Cambria Math" pitchFamily="34" charset="-122"/>
                            <a:cs typeface="Cambria Math" pitchFamily="34" charset="-120"/>
                          </a:rPr>
                          <m:t>0.04×2</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该实验测得当地的重力加速度偏小，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原因可能是物体受空气阻力，竖直方向加速度小于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（注意：问结果偏大偏小的原因</a:t>
                </a:r>
                <a:r>
                  <a:rPr lang="en-US" altLang="zh-CN" sz="1800" b="0" i="0">
                    <a:solidFill>
                      <a:srgbClr val="00A0AF"/>
                    </a:solidFill>
                    <a:latin typeface="微软雅黑" pitchFamily="34" charset="0"/>
                    <a:ea typeface="楷体" pitchFamily="34" charset="-122"/>
                    <a:cs typeface="微软雅黑" pitchFamily="34" charset="-120"/>
                  </a:rPr>
                  <a:t>，一般来自于系统误</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差</a:t>
                </a:r>
                <a:r>
                  <a:rPr lang="en-US" altLang="zh-CN" b="0" i="0" dirty="0">
                    <a:solidFill>
                      <a:srgbClr val="00A0AF"/>
                    </a:solidFill>
                    <a:latin typeface="微软雅黑" pitchFamily="34" charset="0"/>
                    <a:ea typeface="楷体" pitchFamily="34" charset="-122"/>
                    <a:cs typeface="微软雅黑" pitchFamily="34" charset="-120"/>
                  </a:rPr>
                  <a:t>，例如实验器材、装置、原理等引起的误差）</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B_6_AS.51_1#e88a81419?vop=1&amp;pid=7d1899f34&amp;color=0,0,0&amp;vtp=1&amp;bbb=1&amp;hb=1"/>
              <p:cNvSpPr>
                <a:spLocks noRot="1" noChangeAspect="1" noMove="1" noResize="1" noEditPoints="1" noAdjustHandles="1" noChangeArrowheads="1" noChangeShapeType="1" noTextEdit="1"/>
              </p:cNvSpPr>
              <p:nvPr/>
            </p:nvSpPr>
            <p:spPr>
              <a:xfrm>
                <a:off x="832104" y="3114232"/>
                <a:ext cx="10533888" cy="1621155"/>
              </a:xfrm>
              <a:prstGeom prst="rect">
                <a:avLst/>
              </a:prstGeom>
              <a:blipFill>
                <a:blip r:embed="rId4"/>
                <a:stretch>
                  <a:fillRect l="-1389" r="-1215" b="-8647"/>
                </a:stretch>
              </a:blipFill>
              <a:ln/>
            </p:spPr>
            <p:txBody>
              <a:bodyPr/>
              <a:lstStyle/>
              <a:p>
                <a:r>
                  <a:rPr lang="zh-CN" altLang="en-US">
                    <a:noFill/>
                  </a:rPr>
                  <a:t> </a:t>
                </a:r>
              </a:p>
            </p:txBody>
          </p:sp>
        </mc:Fallback>
      </mc:AlternateContent>
      <p:sp>
        <p:nvSpPr>
          <p:cNvPr id="6" name="QB_6_AS.51_1#e88a81419?vop=1&amp;pid=7d1899f34&amp;color=0,0,0&amp;vtp=1&amp;bbb=1&amp;hb=1&amp;uw=1">
            <a:extLst>
              <a:ext uri="{FF2B5EF4-FFF2-40B4-BE49-F238E27FC236}">
                <a16:creationId xmlns:a16="http://schemas.microsoft.com/office/drawing/2014/main" id="{7FDC15D4-5084-30CD-5D96-3D002B195176}"/>
              </a:ext>
            </a:extLst>
          </p:cNvPr>
          <p:cNvSpPr/>
          <p:nvPr/>
        </p:nvSpPr>
        <p:spPr>
          <a:xfrm>
            <a:off x="7541768" y="3529935"/>
            <a:ext cx="3725864" cy="4385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B_6_AS.51_1#e88a81419?vop=1&amp;pid=7d1899f34&amp;color=0,0,0&amp;vtp=1&amp;bbb=1&amp;hb=1&amp;uw=1">
            <a:extLst>
              <a:ext uri="{FF2B5EF4-FFF2-40B4-BE49-F238E27FC236}">
                <a16:creationId xmlns:a16="http://schemas.microsoft.com/office/drawing/2014/main" id="{9EFEF35E-B203-71A4-510C-ED087810D277}"/>
              </a:ext>
            </a:extLst>
          </p:cNvPr>
          <p:cNvSpPr/>
          <p:nvPr/>
        </p:nvSpPr>
        <p:spPr>
          <a:xfrm>
            <a:off x="832104" y="3964910"/>
            <a:ext cx="50292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B_6_AS.51_1#e88a81419?vop=1&amp;pid=7d1899f34&amp;color=0,0,0&amp;vtp=1&amp;bbb=1&amp;hb=1&amp;uw=1">
            <a:extLst>
              <a:ext uri="{FF2B5EF4-FFF2-40B4-BE49-F238E27FC236}">
                <a16:creationId xmlns:a16="http://schemas.microsoft.com/office/drawing/2014/main" id="{9528DB68-24C2-67F0-49A2-A6B5036950AA}"/>
              </a:ext>
            </a:extLst>
          </p:cNvPr>
          <p:cNvSpPr/>
          <p:nvPr/>
        </p:nvSpPr>
        <p:spPr>
          <a:xfrm>
            <a:off x="5861304" y="3964910"/>
            <a:ext cx="143701"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 calcmode="lin" valueType="num">
                                      <p:cBhvr additive="base">
                                        <p:cTn id="3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3" end="3"/>
                                            </p:txEl>
                                          </p:spTgt>
                                        </p:tgtEl>
                                        <p:attrNameLst>
                                          <p:attrName>style.visibility</p:attrName>
                                        </p:attrNameLst>
                                      </p:cBhvr>
                                      <p:to>
                                        <p:strVal val="visible"/>
                                      </p:to>
                                    </p:set>
                                    <p:anim calcmode="lin" valueType="num">
                                      <p:cBhvr additive="base">
                                        <p:cTn id="4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
                                            <p:bg/>
                                          </p:spTgt>
                                        </p:tgtEl>
                                        <p:attrNameLst>
                                          <p:attrName>style.visibility</p:attrName>
                                        </p:attrNameLst>
                                      </p:cBhvr>
                                      <p:to>
                                        <p:strVal val="visible"/>
                                      </p:to>
                                    </p:set>
                                    <p:anim calcmode="lin" valueType="num">
                                      <p:cBhvr additive="base">
                                        <p:cTn id="5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7">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
                                            <p:txEl>
                                              <p:pRg st="0" end="0"/>
                                            </p:txEl>
                                          </p:spTgt>
                                        </p:tgtEl>
                                        <p:attrNameLst>
                                          <p:attrName>style.visibility</p:attrName>
                                        </p:attrNameLst>
                                      </p:cBhvr>
                                      <p:to>
                                        <p:strVal val="visible"/>
                                      </p:to>
                                    </p:set>
                                    <p:anim calcmode="lin" valueType="num">
                                      <p:cBhvr additive="base">
                                        <p:cTn id="5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
                                            <p:bg/>
                                          </p:spTgt>
                                        </p:tgtEl>
                                        <p:attrNameLst>
                                          <p:attrName>style.visibility</p:attrName>
                                        </p:attrNameLst>
                                      </p:cBhvr>
                                      <p:to>
                                        <p:strVal val="visible"/>
                                      </p:to>
                                    </p:set>
                                    <p:anim calcmode="lin" valueType="num">
                                      <p:cBhvr additive="base">
                                        <p:cTn id="6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8">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
                                            <p:txEl>
                                              <p:pRg st="0" end="0"/>
                                            </p:txEl>
                                          </p:spTgt>
                                        </p:tgtEl>
                                        <p:attrNameLst>
                                          <p:attrName>style.visibility</p:attrName>
                                        </p:attrNameLst>
                                      </p:cBhvr>
                                      <p:to>
                                        <p:strVal val="visible"/>
                                      </p:to>
                                    </p:set>
                                    <p:anim calcmode="lin" valueType="num">
                                      <p:cBhvr additive="base">
                                        <p:cTn id="6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269dd44a4?vop=1&amp;pid=6d1d7825f&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）世界纸飞机锦标赛在奥地利举办，距离组第一名的纸飞机飞出了61.11米的好成绩</a:t>
            </a:r>
            <a:r>
              <a:rPr lang="en-US" altLang="zh-CN" sz="1800" b="0" i="0">
                <a:solidFill>
                  <a:srgbClr val="000000"/>
                </a:solidFill>
                <a:latin typeface="微软雅黑" pitchFamily="34" charset="0"/>
                <a:ea typeface="微软雅黑" pitchFamily="34" charset="-122"/>
                <a:cs typeface="微软雅黑" pitchFamily="34" charset="-120"/>
              </a:rPr>
              <a:t>，下列关于</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纸飞机在空中飞行的结论正确的是(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5_AN.2_1#269dd44a4.bracket?vop=1&amp;pid=6d1d7825f&amp;color=0,0,0&amp;vpa=1&amp;vtp=1&amp;bbb=1"/>
          <p:cNvSpPr/>
          <p:nvPr/>
        </p:nvSpPr>
        <p:spPr>
          <a:xfrm>
            <a:off x="4444460" y="19177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ABD</a:t>
            </a:r>
            <a:endParaRPr lang="en-US" altLang="zh-CN" dirty="0"/>
          </a:p>
        </p:txBody>
      </p:sp>
      <p:sp>
        <p:nvSpPr>
          <p:cNvPr id="4" name="QC_5_BD.1_2#269dd44a4.choices?vop=1&amp;pid=6d1d7825f&amp;color=0,0,0&amp;vtp=1&amp;bbb=1"/>
          <p:cNvSpPr/>
          <p:nvPr/>
        </p:nvSpPr>
        <p:spPr>
          <a:xfrm>
            <a:off x="832104" y="2330007"/>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如果忽略空气阻力，则纸飞机的运动是抛体运动</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纸飞机飞行过程中，速度一定变化</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要想让纸飞机飞得更远，应该让抛出角度尽可能大</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忽略空气阻力，纸飞机落到地面时的速度大小要比从手中抛出时的速度大小大</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269dd44a4?vop=1&amp;pid=6d1d7825f&amp;color=0,0,0&amp;vtp=1&amp;bt=1&amp;bbb=1&amp;hb=1"/>
          <p:cNvSpPr/>
          <p:nvPr/>
        </p:nvSpPr>
        <p:spPr>
          <a:xfrm>
            <a:off x="832104" y="1512000"/>
            <a:ext cx="10533888" cy="28689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【解析】如果没有空气阻力，纸飞机只受重力的作用，则纸飞机做抛体运动，故A正确</a:t>
            </a:r>
            <a:r>
              <a:rPr lang="en-US" altLang="zh-CN" sz="1800" b="0" i="0">
                <a:solidFill>
                  <a:srgbClr val="000000"/>
                </a:solidFill>
                <a:latin typeface="微软雅黑" pitchFamily="34" charset="0"/>
                <a:ea typeface="微软雅黑" pitchFamily="34" charset="-122"/>
                <a:cs typeface="微软雅黑" pitchFamily="34" charset="-120"/>
              </a:rPr>
              <a:t>；由于纸飞机运动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过程中加速度不为零</a:t>
            </a:r>
            <a:r>
              <a:rPr lang="en-US" altLang="zh-CN" sz="1800" b="0" i="0" dirty="0">
                <a:solidFill>
                  <a:srgbClr val="000000"/>
                </a:solidFill>
                <a:latin typeface="微软雅黑" pitchFamily="34" charset="0"/>
                <a:ea typeface="微软雅黑" pitchFamily="34" charset="-122"/>
                <a:cs typeface="微软雅黑" pitchFamily="34" charset="-120"/>
              </a:rPr>
              <a:t>，速度的大小和方向时刻在改变，故B正确；要使纸飞机飞得更远</a:t>
            </a:r>
            <a:r>
              <a:rPr lang="en-US" altLang="zh-CN" sz="1800" b="0" i="0">
                <a:solidFill>
                  <a:srgbClr val="000000"/>
                </a:solidFill>
                <a:latin typeface="微软雅黑" pitchFamily="34" charset="0"/>
                <a:ea typeface="微软雅黑" pitchFamily="34" charset="-122"/>
                <a:cs typeface="微软雅黑" pitchFamily="34" charset="-120"/>
              </a:rPr>
              <a:t>，除了和抛出的角</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度有关</a:t>
            </a:r>
            <a:r>
              <a:rPr lang="en-US" altLang="zh-CN" sz="1800" b="0" i="0" dirty="0">
                <a:solidFill>
                  <a:srgbClr val="000000"/>
                </a:solidFill>
                <a:latin typeface="微软雅黑" pitchFamily="34" charset="0"/>
                <a:ea typeface="微软雅黑" pitchFamily="34" charset="-122"/>
                <a:cs typeface="微软雅黑" pitchFamily="34" charset="-120"/>
              </a:rPr>
              <a:t>，还与抛出的初速度大小有关，并且不是抛出的角度越大，纸飞机飞得更远，故C</a:t>
            </a:r>
            <a:r>
              <a:rPr lang="en-US" altLang="zh-CN" sz="1800" b="0" i="0">
                <a:solidFill>
                  <a:srgbClr val="000000"/>
                </a:solidFill>
                <a:latin typeface="微软雅黑" pitchFamily="34" charset="0"/>
                <a:ea typeface="微软雅黑" pitchFamily="34" charset="-122"/>
                <a:cs typeface="微软雅黑" pitchFamily="34" charset="-120"/>
              </a:rPr>
              <a:t>错误；根据运动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的合成与分解可知，落地时的速度应是水平方向上速度和竖直方向上速度的合速度</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注意：</a:t>
            </a:r>
            <a:r>
              <a:rPr lang="en-US" altLang="zh-CN" sz="1800" b="0" i="0">
                <a:solidFill>
                  <a:srgbClr val="00A0AF"/>
                </a:solidFill>
                <a:latin typeface="微软雅黑" pitchFamily="34" charset="0"/>
                <a:ea typeface="楷体" pitchFamily="34" charset="-122"/>
                <a:cs typeface="微软雅黑" pitchFamily="34" charset="-120"/>
              </a:rPr>
              <a:t>没有特别说明，</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一般做曲线运动物体的速度指的都是相对地面的实际速度）</a:t>
            </a:r>
            <a:r>
              <a:rPr lang="en-US" altLang="zh-CN" sz="1800" b="0" i="0">
                <a:solidFill>
                  <a:srgbClr val="000000"/>
                </a:solidFill>
                <a:latin typeface="微软雅黑" pitchFamily="34" charset="0"/>
                <a:ea typeface="微软雅黑" pitchFamily="34" charset="-122"/>
                <a:cs typeface="微软雅黑" pitchFamily="34" charset="-120"/>
              </a:rPr>
              <a:t>，纸飞机做的抛体运动可以分解为水平方向的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匀速直线运动和竖直方向的匀变速直线运动</a:t>
            </a:r>
            <a:r>
              <a:rPr lang="en-US" altLang="zh-CN" sz="1800" b="0" i="0" dirty="0">
                <a:solidFill>
                  <a:srgbClr val="000000"/>
                </a:solidFill>
                <a:latin typeface="微软雅黑" pitchFamily="34" charset="0"/>
                <a:ea typeface="微软雅黑" pitchFamily="34" charset="-122"/>
                <a:cs typeface="微软雅黑" pitchFamily="34" charset="-120"/>
              </a:rPr>
              <a:t>，竖直方向由一定高度落到地面速度变大，</a:t>
            </a:r>
            <a:r>
              <a:rPr lang="en-US" altLang="zh-CN" sz="1800" b="0" i="0">
                <a:solidFill>
                  <a:srgbClr val="000000"/>
                </a:solidFill>
                <a:latin typeface="微软雅黑" pitchFamily="34" charset="0"/>
                <a:ea typeface="微软雅黑" pitchFamily="34" charset="-122"/>
                <a:cs typeface="微软雅黑" pitchFamily="34" charset="-120"/>
              </a:rPr>
              <a:t>水平方向速度不变，</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故纸飞机落地时的速度大小大于从手中抛出时的速度大小</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p:sp>
        <p:nvSpPr>
          <p:cNvPr id="3" name="QC_5_EX.4_1#269dd44a4?vop=1&amp;pid=6d1d7825f&amp;color=0,0,0&amp;vtp=1&amp;bbb=1&amp;hb=1"/>
          <p:cNvSpPr/>
          <p:nvPr/>
        </p:nvSpPr>
        <p:spPr>
          <a:xfrm>
            <a:off x="832104" y="4402647"/>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方法总结</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抛体运动是一种理想化的模型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只有物体具有一定的初速度</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且只在重力作用下的运动才是抛</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体运动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如果初速度是水平方向的</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则该运动为平抛运动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4" name="QC_5_AS.3_1#269dd44a4?vop=1&amp;pid=6d1d7825f&amp;color=0,0,0&amp;vtp=1&amp;bt=1&amp;bbb=1&amp;hb=1&amp;uw=1">
            <a:extLst>
              <a:ext uri="{FF2B5EF4-FFF2-40B4-BE49-F238E27FC236}">
                <a16:creationId xmlns:a16="http://schemas.microsoft.com/office/drawing/2014/main" id="{2C8504A1-E3A8-5301-4A91-36F2723A5065}"/>
              </a:ext>
            </a:extLst>
          </p:cNvPr>
          <p:cNvSpPr/>
          <p:nvPr/>
        </p:nvSpPr>
        <p:spPr>
          <a:xfrm>
            <a:off x="10357104" y="2349977"/>
            <a:ext cx="9826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5_AS.3_1#269dd44a4?vop=1&amp;pid=6d1d7825f&amp;color=0,0,0&amp;vtp=1&amp;bt=1&amp;bbb=1&amp;hb=1&amp;uw=1">
            <a:extLst>
              <a:ext uri="{FF2B5EF4-FFF2-40B4-BE49-F238E27FC236}">
                <a16:creationId xmlns:a16="http://schemas.microsoft.com/office/drawing/2014/main" id="{F929B2CE-2E2D-6DAB-F0C6-4A7392CD442F}"/>
              </a:ext>
            </a:extLst>
          </p:cNvPr>
          <p:cNvSpPr/>
          <p:nvPr/>
        </p:nvSpPr>
        <p:spPr>
          <a:xfrm>
            <a:off x="832104" y="2769077"/>
            <a:ext cx="82296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5_1#c73dcb1fa?vop=1&amp;pid=6d1d7825f&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）关于平抛运动，</a:t>
            </a:r>
            <a:r>
              <a:rPr lang="en-US" altLang="zh-CN" sz="1800" b="0" i="0">
                <a:solidFill>
                  <a:srgbClr val="000000"/>
                </a:solidFill>
                <a:latin typeface="微软雅黑" pitchFamily="34" charset="0"/>
                <a:ea typeface="微软雅黑" pitchFamily="34" charset="-122"/>
                <a:cs typeface="微软雅黑" pitchFamily="34" charset="-120"/>
              </a:rPr>
              <a:t>下列说法中正确的是(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5_AN.6_1#c73dcb1fa.bracket?vop=1&amp;pid=6d1d7825f&amp;color=0,0,0&amp;vpa=2&amp;vtp=1&amp;bbb=1"/>
          <p:cNvSpPr/>
          <p:nvPr/>
        </p:nvSpPr>
        <p:spPr>
          <a:xfrm>
            <a:off x="5916073" y="1504950"/>
            <a:ext cx="4968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AD</a:t>
            </a:r>
            <a:endParaRPr lang="en-US" altLang="zh-CN" dirty="0"/>
          </a:p>
        </p:txBody>
      </p:sp>
      <p:sp>
        <p:nvSpPr>
          <p:cNvPr id="4" name="QC_5_BD.5_2#c73dcb1fa.choices?vop=1&amp;pid=6d1d7825f&amp;color=0,0,0&amp;vtp=1&amp;bbb=1&amp;hb=1"/>
          <p:cNvSpPr/>
          <p:nvPr/>
        </p:nvSpPr>
        <p:spPr>
          <a:xfrm>
            <a:off x="832104" y="1922780"/>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平抛运动是匀变速曲线运动</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做平抛运动的物体在任何两个相等的时间段内速度的变化量大小相等，方向不相同</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两个质量不同的物体，同时从同一高度水平抛出，忽略空气阻力，则质量大的物体先落地</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两个质量不同的物体，从同一高度以大小不同的水平速度抛出，忽略空气阻力</a:t>
            </a:r>
            <a:r>
              <a:rPr lang="en-US" altLang="zh-CN" sz="1800" b="0" i="0">
                <a:solidFill>
                  <a:srgbClr val="000000"/>
                </a:solidFill>
                <a:latin typeface="微软雅黑" pitchFamily="34" charset="0"/>
                <a:ea typeface="微软雅黑" pitchFamily="34" charset="-122"/>
                <a:cs typeface="微软雅黑" pitchFamily="34" charset="-120"/>
              </a:rPr>
              <a:t>，则两物体落在水平地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面前瞬间竖直方向的速度相同</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c73dcb1fa?vop=1&amp;pid=6d1d7825f&amp;color=0,0,0&amp;vtp=1&amp;bt=1&amp;bbb=1&amp;hb=1"/>
              <p:cNvSpPr/>
              <p:nvPr/>
            </p:nvSpPr>
            <p:spPr>
              <a:xfrm>
                <a:off x="832104" y="1512000"/>
                <a:ext cx="10533888" cy="28689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【解析】平抛运动的加速度为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，初速度方向与加速度方向垂直，是匀变速曲线运动，故A正确</a:t>
                </a:r>
                <a:r>
                  <a:rPr lang="en-US" altLang="zh-CN" sz="1800" b="0" i="0">
                    <a:solidFill>
                      <a:srgbClr val="000000"/>
                    </a:solidFill>
                    <a:latin typeface="微软雅黑" pitchFamily="34" charset="0"/>
                    <a:ea typeface="微软雅黑" pitchFamily="34" charset="-122"/>
                    <a:cs typeface="微软雅黑" pitchFamily="34" charset="-120"/>
                  </a:rPr>
                  <a:t>；根据</a:t>
                </a:r>
              </a:p>
              <a:p>
                <a:pPr latinLnBrk="1">
                  <a:lnSpc>
                    <a:spcPts val="3300"/>
                  </a:lnSpc>
                </a:pP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可知，做平抛运动的物体在任何两个相等的时间段内速度的变化量大小相等，方向相同，故</a:t>
                </a:r>
                <a:r>
                  <a:rPr lang="en-US" altLang="zh-CN" sz="1800" b="0" i="0">
                    <a:solidFill>
                      <a:srgbClr val="000000"/>
                    </a:solidFill>
                    <a:latin typeface="微软雅黑" pitchFamily="34" charset="0"/>
                    <a:ea typeface="微软雅黑" pitchFamily="34" charset="-122"/>
                    <a:cs typeface="微软雅黑" pitchFamily="34" charset="-120"/>
                  </a:rPr>
                  <a:t>B错</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；两个质量不同的物体，同时从同一高度水平抛出，忽略空气阻力，则竖直方向的加速度相等，均为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两物体同时落地</a:t>
                </a:r>
                <a:r>
                  <a:rPr lang="en-US" altLang="zh-CN" sz="1800" b="0" i="0" dirty="0">
                    <a:solidFill>
                      <a:srgbClr val="000000"/>
                    </a:solidFill>
                    <a:latin typeface="微软雅黑" pitchFamily="34" charset="0"/>
                    <a:ea typeface="微软雅黑" pitchFamily="34" charset="-122"/>
                    <a:cs typeface="微软雅黑" pitchFamily="34" charset="-120"/>
                  </a:rPr>
                  <a:t>，故C错误；两个质量不同的物体，</a:t>
                </a:r>
                <a:r>
                  <a:rPr lang="en-US" altLang="zh-CN" sz="1800" b="0" i="0">
                    <a:solidFill>
                      <a:srgbClr val="000000"/>
                    </a:solidFill>
                    <a:latin typeface="微软雅黑" pitchFamily="34" charset="0"/>
                    <a:ea typeface="微软雅黑" pitchFamily="34" charset="-122"/>
                    <a:cs typeface="微软雅黑" pitchFamily="34" charset="-120"/>
                  </a:rPr>
                  <a:t>从同一高度以大小不同的水平速度抛出，忽略空气阻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力</a:t>
                </a:r>
                <a:r>
                  <a:rPr lang="en-US" altLang="zh-CN" sz="1800" b="0" i="0" dirty="0">
                    <a:solidFill>
                      <a:srgbClr val="000000"/>
                    </a:solidFill>
                    <a:latin typeface="微软雅黑" pitchFamily="34" charset="0"/>
                    <a:ea typeface="微软雅黑" pitchFamily="34" charset="-122"/>
                    <a:cs typeface="微软雅黑" pitchFamily="34" charset="-120"/>
                  </a:rPr>
                  <a:t>，则落地前瞬间的竖直速度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（注意：落地时的竖直速度与质量无关）</a:t>
                </a:r>
                <a:r>
                  <a:rPr lang="en-US" altLang="zh-CN" sz="1800" b="0" i="0" dirty="0">
                    <a:solidFill>
                      <a:srgbClr val="000000"/>
                    </a:solidFill>
                    <a:latin typeface="微软雅黑" pitchFamily="34" charset="0"/>
                    <a:ea typeface="微软雅黑" pitchFamily="34" charset="-122"/>
                    <a:cs typeface="微软雅黑" pitchFamily="34" charset="-120"/>
                  </a:rPr>
                  <a:t>，可知</a:t>
                </a:r>
                <a:r>
                  <a:rPr lang="en-US" altLang="zh-CN" sz="1800" b="0" i="0">
                    <a:solidFill>
                      <a:srgbClr val="000000"/>
                    </a:solidFill>
                    <a:latin typeface="微软雅黑" pitchFamily="34" charset="0"/>
                    <a:ea typeface="微软雅黑" pitchFamily="34" charset="-122"/>
                    <a:cs typeface="微软雅黑" pitchFamily="34" charset="-120"/>
                  </a:rPr>
                  <a:t>，两物体落在水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平地面前瞬间竖直方向</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的速度相同</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5_AS.7_1#c73dcb1fa?vop=1&amp;pid=6d1d7825f&amp;color=0,0,0&amp;vtp=1&amp;bt=1&amp;bbb=1&amp;hb=1"/>
              <p:cNvSpPr>
                <a:spLocks noRot="1" noChangeAspect="1" noMove="1" noResize="1" noEditPoints="1" noAdjustHandles="1" noChangeArrowheads="1" noChangeShapeType="1" noTextEdit="1"/>
              </p:cNvSpPr>
              <p:nvPr/>
            </p:nvSpPr>
            <p:spPr>
              <a:xfrm>
                <a:off x="832104" y="1512000"/>
                <a:ext cx="10533888" cy="2868930"/>
              </a:xfrm>
              <a:prstGeom prst="rect">
                <a:avLst/>
              </a:prstGeom>
              <a:blipFill>
                <a:blip r:embed="rId3"/>
                <a:stretch>
                  <a:fillRect l="-1389" r="-2720" b="-48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5_EX.8_1#c73dcb1fa?vop=1&amp;pid=6d1d7825f&amp;color=0,0,0&amp;vtp=1&amp;bbb=1&amp;hb=1"/>
              <p:cNvSpPr/>
              <p:nvPr/>
            </p:nvSpPr>
            <p:spPr>
              <a:xfrm>
                <a:off x="832104" y="4383406"/>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关键点拨</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任何匀变速直线运动或匀变速曲线运动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根据</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可知</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任何两个相等的时间段内速度的</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变化量大小相等</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方向相同</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5_EX.8_1#c73dcb1fa?vop=1&amp;pid=6d1d7825f&amp;color=0,0,0&amp;vtp=1&amp;bbb=1&amp;hb=1"/>
              <p:cNvSpPr>
                <a:spLocks noRot="1" noChangeAspect="1" noMove="1" noResize="1" noEditPoints="1" noAdjustHandles="1" noChangeArrowheads="1" noChangeShapeType="1" noTextEdit="1"/>
              </p:cNvSpPr>
              <p:nvPr/>
            </p:nvSpPr>
            <p:spPr>
              <a:xfrm>
                <a:off x="832104" y="4383406"/>
                <a:ext cx="10533888" cy="770255"/>
              </a:xfrm>
              <a:prstGeom prst="rect">
                <a:avLst/>
              </a:prstGeom>
              <a:blipFill>
                <a:blip r:embed="rId4"/>
                <a:stretch>
                  <a:fillRect l="-1389" r="-405" b="-19048"/>
                </a:stretch>
              </a:blipFill>
              <a:ln/>
            </p:spPr>
            <p:txBody>
              <a:bodyPr/>
              <a:lstStyle/>
              <a:p>
                <a:r>
                  <a:rPr lang="zh-CN" altLang="en-US">
                    <a:noFill/>
                  </a:rPr>
                  <a:t> </a:t>
                </a:r>
              </a:p>
            </p:txBody>
          </p:sp>
        </mc:Fallback>
      </mc:AlternateContent>
      <p:sp>
        <p:nvSpPr>
          <p:cNvPr id="4" name="QC_5_AS.7_1#c73dcb1fa?vop=1&amp;pid=6d1d7825f&amp;color=0,0,0&amp;vtp=1&amp;bt=1&amp;bbb=1&amp;hb=1&amp;uw=1">
            <a:extLst>
              <a:ext uri="{FF2B5EF4-FFF2-40B4-BE49-F238E27FC236}">
                <a16:creationId xmlns:a16="http://schemas.microsoft.com/office/drawing/2014/main" id="{6A40F4CE-4C72-4564-EF9C-0866BF236DAB}"/>
              </a:ext>
            </a:extLst>
          </p:cNvPr>
          <p:cNvSpPr/>
          <p:nvPr/>
        </p:nvSpPr>
        <p:spPr>
          <a:xfrm>
            <a:off x="10128504" y="2769077"/>
            <a:ext cx="12112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5_AS.7_1#c73dcb1fa?vop=1&amp;pid=6d1d7825f&amp;color=0,0,0&amp;vtp=1&amp;bt=1&amp;bbb=1&amp;hb=1&amp;uw=1">
            <a:extLst>
              <a:ext uri="{FF2B5EF4-FFF2-40B4-BE49-F238E27FC236}">
                <a16:creationId xmlns:a16="http://schemas.microsoft.com/office/drawing/2014/main" id="{5946E347-9078-06AC-A4E8-658325930B23}"/>
              </a:ext>
            </a:extLst>
          </p:cNvPr>
          <p:cNvSpPr/>
          <p:nvPr/>
        </p:nvSpPr>
        <p:spPr>
          <a:xfrm>
            <a:off x="832104" y="3188177"/>
            <a:ext cx="4068001"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C_5_BD#1e3b3ab75?pid=1bd0f1c05&amp;color=0,0,0&amp;vtp=1&amp;bt=1&amp;bbb=1"/>
          <p:cNvSpPr/>
          <p:nvPr/>
        </p:nvSpPr>
        <p:spPr>
          <a:xfrm>
            <a:off x="832104" y="1508760"/>
            <a:ext cx="10533888"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0000"/>
                </a:solidFill>
                <a:latin typeface="微软雅黑" pitchFamily="34" charset="0"/>
                <a:ea typeface="微软雅黑" pitchFamily="34" charset="-122"/>
                <a:cs typeface="微软雅黑" pitchFamily="34" charset="-120"/>
              </a:rPr>
              <a:t>角度1</a:t>
            </a:r>
            <a:r>
              <a:rPr lang="en-US" altLang="zh-CN" sz="2200" b="1" i="0" dirty="0">
                <a:solidFill>
                  <a:srgbClr val="000000"/>
                </a:solidFill>
                <a:latin typeface="SimSun" pitchFamily="34" charset="0"/>
                <a:ea typeface="SimSun" pitchFamily="34" charset="-122"/>
                <a:cs typeface="SimSun" pitchFamily="34" charset="-120"/>
              </a:rPr>
              <a:t> </a:t>
            </a:r>
            <a:r>
              <a:rPr lang="en-US" altLang="zh-CN" sz="2200" b="1" i="0" dirty="0">
                <a:solidFill>
                  <a:srgbClr val="000000"/>
                </a:solidFill>
                <a:latin typeface="微软雅黑" pitchFamily="34" charset="0"/>
                <a:ea typeface="微软雅黑" pitchFamily="34" charset="-122"/>
                <a:cs typeface="微软雅黑" pitchFamily="34" charset="-120"/>
              </a:rPr>
              <a:t>分速度</a:t>
            </a:r>
            <a:endParaRPr lang="en-US" altLang="zh-CN" sz="2200" dirty="0"/>
          </a:p>
        </p:txBody>
      </p:sp>
      <p:pic>
        <p:nvPicPr>
          <p:cNvPr id="3" name="QC_6_BD.9_1#21ccf5727?htil=1&amp;vop=1&amp;pid=1e3b3ab7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49256" y="2077085"/>
            <a:ext cx="1298448"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6_BD.9_2#21ccf5727?htil=1&amp;vop=1&amp;pid=1e3b3ab75&amp;color=0,0,0&amp;vtp=1&amp;bbb=1&amp;hb=1"/>
              <p:cNvSpPr/>
              <p:nvPr/>
            </p:nvSpPr>
            <p:spPr>
              <a:xfrm>
                <a:off x="832104" y="1995536"/>
                <a:ext cx="9107424"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在如图所示的实验中，用小锤击打弹性金属片后，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球沿水平方向抛出，同时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球被释放，</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自由下落</a:t>
                </a:r>
                <a:r>
                  <a:rPr lang="en-US" altLang="zh-CN" sz="1800" b="0" i="0" dirty="0">
                    <a:solidFill>
                      <a:srgbClr val="000000"/>
                    </a:solidFill>
                    <a:latin typeface="微软雅黑" pitchFamily="34" charset="0"/>
                    <a:ea typeface="微软雅黑" pitchFamily="34" charset="-122"/>
                    <a:cs typeface="微软雅黑" pitchFamily="34" charset="-120"/>
                  </a:rPr>
                  <a:t>.观察两球的运动轨迹，比较它们落地时间的先后</a:t>
                </a:r>
                <a:r>
                  <a:rPr lang="en-US" altLang="zh-CN" sz="1800" b="0" i="0">
                    <a:solidFill>
                      <a:srgbClr val="000000"/>
                    </a:solidFill>
                    <a:latin typeface="微软雅黑" pitchFamily="34" charset="0"/>
                    <a:ea typeface="微软雅黑" pitchFamily="34" charset="-122"/>
                    <a:cs typeface="微软雅黑" pitchFamily="34" charset="-120"/>
                  </a:rPr>
                  <a:t>.分别改变小球距地面的高度和小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锤击打的力度</a:t>
                </a:r>
                <a:r>
                  <a:rPr lang="en-US" altLang="zh-CN" sz="1800" b="0" i="0" dirty="0">
                    <a:solidFill>
                      <a:srgbClr val="000000"/>
                    </a:solidFill>
                    <a:latin typeface="微软雅黑" pitchFamily="34" charset="0"/>
                    <a:ea typeface="微软雅黑" pitchFamily="34" charset="-122"/>
                    <a:cs typeface="微软雅黑" pitchFamily="34" charset="-120"/>
                  </a:rPr>
                  <a:t>，多次重复这个实验，观察实验现象.空气阻力可忽略不计</a:t>
                </a:r>
                <a:r>
                  <a:rPr lang="en-US" altLang="zh-CN" sz="1800" b="0" i="0">
                    <a:solidFill>
                      <a:srgbClr val="000000"/>
                    </a:solidFill>
                    <a:latin typeface="微软雅黑" pitchFamily="34" charset="0"/>
                    <a:ea typeface="微软雅黑" pitchFamily="34" charset="-122"/>
                    <a:cs typeface="微软雅黑" pitchFamily="34" charset="-120"/>
                  </a:rPr>
                  <a:t>.下列说法正确的是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C_6_BD.9_2#21ccf5727?htil=1&amp;vop=1&amp;pid=1e3b3ab75&amp;color=0,0,0&amp;vtp=1&amp;bbb=1&amp;hb=1"/>
              <p:cNvSpPr>
                <a:spLocks noRot="1" noChangeAspect="1" noMove="1" noResize="1" noEditPoints="1" noAdjustHandles="1" noChangeArrowheads="1" noChangeShapeType="1" noTextEdit="1"/>
              </p:cNvSpPr>
              <p:nvPr/>
            </p:nvSpPr>
            <p:spPr>
              <a:xfrm>
                <a:off x="832104" y="1995536"/>
                <a:ext cx="9107424" cy="1608455"/>
              </a:xfrm>
              <a:prstGeom prst="rect">
                <a:avLst/>
              </a:prstGeom>
              <a:blipFill>
                <a:blip r:embed="rId4"/>
                <a:stretch>
                  <a:fillRect l="-1606" r="-3815" b="-9091"/>
                </a:stretch>
              </a:blipFill>
              <a:ln/>
            </p:spPr>
            <p:txBody>
              <a:bodyPr/>
              <a:lstStyle/>
              <a:p>
                <a:r>
                  <a:rPr lang="zh-CN" altLang="en-US">
                    <a:noFill/>
                  </a:rPr>
                  <a:t> </a:t>
                </a:r>
              </a:p>
            </p:txBody>
          </p:sp>
        </mc:Fallback>
      </mc:AlternateContent>
      <p:sp>
        <p:nvSpPr>
          <p:cNvPr id="5" name="QC_6_AN.10_1#21ccf5727.bracket?vop=1&amp;pid=1e3b3ab75&amp;color=0,0,0&amp;vpa=3&amp;vtp=1"/>
          <p:cNvSpPr/>
          <p:nvPr/>
        </p:nvSpPr>
        <p:spPr>
          <a:xfrm>
            <a:off x="1015460" y="3239501"/>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6" name="QC_6_BD.9_3#21ccf5727.choices?htil=1&amp;vop=1&amp;pid=1e3b3ab75&amp;color=0,0,0&amp;vtp=1&amp;bbb=1"/>
              <p:cNvSpPr/>
              <p:nvPr/>
            </p:nvSpPr>
            <p:spPr>
              <a:xfrm>
                <a:off x="832104" y="3601085"/>
                <a:ext cx="9107424"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小球距地面较高时，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球就会先落地</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小锤击打弹性金属片的力度较大时，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球就会先落地</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该实验是为了研究平抛运动水平分运动的特点</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该实验是为了研究平抛运动竖直分运动的特点</a:t>
                </a:r>
                <a:endParaRPr lang="en-US" altLang="zh-CN" sz="1800" dirty="0"/>
              </a:p>
            </p:txBody>
          </p:sp>
        </mc:Choice>
        <mc:Fallback>
          <p:sp>
            <p:nvSpPr>
              <p:cNvPr id="6" name="QC_6_BD.9_3#21ccf5727.choices?htil=1&amp;vop=1&amp;pid=1e3b3ab75&amp;color=0,0,0&amp;vtp=1&amp;bbb=1"/>
              <p:cNvSpPr>
                <a:spLocks noRot="1" noChangeAspect="1" noMove="1" noResize="1" noEditPoints="1" noAdjustHandles="1" noChangeArrowheads="1" noChangeShapeType="1" noTextEdit="1"/>
              </p:cNvSpPr>
              <p:nvPr/>
            </p:nvSpPr>
            <p:spPr>
              <a:xfrm>
                <a:off x="832104" y="3601085"/>
                <a:ext cx="9107424" cy="1608455"/>
              </a:xfrm>
              <a:prstGeom prst="rect">
                <a:avLst/>
              </a:prstGeom>
              <a:blipFill>
                <a:blip r:embed="rId5"/>
                <a:stretch>
                  <a:fillRect l="-1606"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1_1#21ccf5727?vop=1&amp;pid=1e3b3ab75&amp;color=0,0,0&amp;vtp=1&amp;bt=1&amp;bbb=1&amp;hb=1"/>
              <p:cNvSpPr/>
              <p:nvPr/>
            </p:nvSpPr>
            <p:spPr>
              <a:xfrm>
                <a:off x="832104" y="1512000"/>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解析】改变小球距地面的高度和小锤击打的力度</a:t>
                </a:r>
                <a:r>
                  <a:rPr lang="en-US" altLang="zh-CN" sz="1800" b="0" i="0" dirty="0">
                    <a:solidFill>
                      <a:srgbClr val="000000"/>
                    </a:solidFill>
                    <a:latin typeface="微软雅黑" pitchFamily="34" charset="0"/>
                    <a:ea typeface="微软雅黑" pitchFamily="34" charset="-122"/>
                    <a:cs typeface="微软雅黑" pitchFamily="34" charset="-120"/>
                  </a:rPr>
                  <a:t>，多次重复这个实验，由于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下落高度相同</a:t>
                </a:r>
                <a:r>
                  <a:rPr lang="en-US" altLang="zh-CN" sz="1800" b="0" i="0">
                    <a:solidFill>
                      <a:srgbClr val="000000"/>
                    </a:solidFill>
                    <a:latin typeface="微软雅黑" pitchFamily="34" charset="0"/>
                    <a:ea typeface="微软雅黑" pitchFamily="34" charset="-122"/>
                    <a:cs typeface="微软雅黑" pitchFamily="34" charset="-120"/>
                  </a:rPr>
                  <a:t>，总是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会观察到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同时落地</a:t>
                </a:r>
                <a:r>
                  <a:rPr lang="en-US" altLang="zh-CN" sz="1800" b="0" i="0" dirty="0">
                    <a:solidFill>
                      <a:srgbClr val="00A0AF"/>
                    </a:solidFill>
                    <a:latin typeface="微软雅黑" pitchFamily="34" charset="0"/>
                    <a:ea typeface="楷体" pitchFamily="34" charset="-122"/>
                    <a:cs typeface="微软雅黑" pitchFamily="34" charset="-120"/>
                  </a:rPr>
                  <a:t>（说明：控制变量法，说明</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在竖直方向的运动规律与小锤击打的力度无关，</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与下落的高度有关</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；说明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在竖直方向有相同的运动情况</a:t>
                </a:r>
                <a:r>
                  <a:rPr lang="en-US" altLang="zh-CN" sz="1800" b="0" i="0">
                    <a:solidFill>
                      <a:srgbClr val="000000"/>
                    </a:solidFill>
                    <a:latin typeface="微软雅黑" pitchFamily="34" charset="0"/>
                    <a:ea typeface="微软雅黑" pitchFamily="34" charset="-122"/>
                    <a:cs typeface="微软雅黑" pitchFamily="34" charset="-120"/>
                  </a:rPr>
                  <a:t>，所以该实验是为了研究平抛运动竖直分</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运动的特点</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6_AS.11_1#21ccf5727?vop=1&amp;pid=1e3b3ab75&amp;color=0,0,0&amp;vtp=1&amp;bt=1&amp;bbb=1&amp;hb=1"/>
              <p:cNvSpPr>
                <a:spLocks noRot="1" noChangeAspect="1" noMove="1" noResize="1" noEditPoints="1" noAdjustHandles="1" noChangeArrowheads="1" noChangeShapeType="1" noTextEdit="1"/>
              </p:cNvSpPr>
              <p:nvPr/>
            </p:nvSpPr>
            <p:spPr>
              <a:xfrm>
                <a:off x="832104" y="1512000"/>
                <a:ext cx="10533888" cy="1611630"/>
              </a:xfrm>
              <a:prstGeom prst="rect">
                <a:avLst/>
              </a:prstGeom>
              <a:blipFill>
                <a:blip r:embed="rId3"/>
                <a:stretch>
                  <a:fillRect l="-1389" r="-637" b="-9091"/>
                </a:stretch>
              </a:blipFill>
              <a:ln/>
            </p:spPr>
            <p:txBody>
              <a:bodyPr/>
              <a:lstStyle/>
              <a:p>
                <a:r>
                  <a:rPr lang="zh-CN" altLang="en-US">
                    <a:noFill/>
                  </a:rPr>
                  <a:t> </a:t>
                </a:r>
              </a:p>
            </p:txBody>
          </p:sp>
        </mc:Fallback>
      </mc:AlternateContent>
      <p:sp>
        <p:nvSpPr>
          <p:cNvPr id="3" name="QC_6_AS.11_1#21ccf5727?vop=1&amp;pid=1e3b3ab75&amp;color=0,0,0&amp;vtp=1&amp;bt=1&amp;bbb=1&amp;hb=1&amp;uw=1">
            <a:extLst>
              <a:ext uri="{FF2B5EF4-FFF2-40B4-BE49-F238E27FC236}">
                <a16:creationId xmlns:a16="http://schemas.microsoft.com/office/drawing/2014/main" id="{EE2DEEA5-CA1A-A6F1-7005-8C8870959D99}"/>
              </a:ext>
            </a:extLst>
          </p:cNvPr>
          <p:cNvSpPr/>
          <p:nvPr/>
        </p:nvSpPr>
        <p:spPr>
          <a:xfrm>
            <a:off x="1746504" y="1511777"/>
            <a:ext cx="951592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6_AS.11_1#21ccf5727?vop=1&amp;pid=1e3b3ab75&amp;color=0,0,0&amp;vtp=1&amp;bt=1&amp;bbb=1&amp;hb=1&amp;uw=1">
            <a:extLst>
              <a:ext uri="{FF2B5EF4-FFF2-40B4-BE49-F238E27FC236}">
                <a16:creationId xmlns:a16="http://schemas.microsoft.com/office/drawing/2014/main" id="{23C39299-A382-14FD-8F04-72E3D55D765C}"/>
              </a:ext>
            </a:extLst>
          </p:cNvPr>
          <p:cNvSpPr/>
          <p:nvPr/>
        </p:nvSpPr>
        <p:spPr>
          <a:xfrm>
            <a:off x="832104" y="1930877"/>
            <a:ext cx="2361057"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2_1#bc2e9329a?vop=1&amp;pid=1e3b3ab75&amp;color=0,0,0&amp;vtp=1&amp;bt=1&amp;bbb=1&amp;hb=1"/>
              <p:cNvSpPr/>
              <p:nvPr/>
            </p:nvSpPr>
            <p:spPr>
              <a:xfrm>
                <a:off x="832104" y="1512000"/>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某实验小组利用频闪仪探究平抛运动的规律.如图甲所示，分别在该实验装置的正上方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处和右</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侧正前方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处安装一个照相机，在暗室中，照相机的快门处于常开状态</a:t>
                </a:r>
                <a:r>
                  <a:rPr lang="en-US" altLang="zh-CN" sz="1800" b="0" i="0">
                    <a:solidFill>
                      <a:srgbClr val="000000"/>
                    </a:solidFill>
                    <a:latin typeface="微软雅黑" pitchFamily="34" charset="0"/>
                    <a:ea typeface="微软雅黑" pitchFamily="34" charset="-122"/>
                    <a:cs typeface="微软雅黑" pitchFamily="34" charset="-120"/>
                  </a:rPr>
                  <a:t>，频闪仪每隔一定时间发出一次短</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暂的强烈闪光</a:t>
                </a:r>
                <a:r>
                  <a:rPr lang="en-US" altLang="zh-CN" sz="1800" b="0" i="0" dirty="0">
                    <a:solidFill>
                      <a:srgbClr val="000000"/>
                    </a:solidFill>
                    <a:latin typeface="微软雅黑" pitchFamily="34" charset="0"/>
                    <a:ea typeface="微软雅黑" pitchFamily="34" charset="-122"/>
                    <a:cs typeface="微软雅黑" pitchFamily="34" charset="-120"/>
                  </a:rPr>
                  <a:t>，照亮运动的小球，第一次闪光时小球恰好位于抛出点</a:t>
                </a:r>
                <a:r>
                  <a:rPr lang="en-US" altLang="zh-CN" sz="1800" b="0" i="0">
                    <a:solidFill>
                      <a:srgbClr val="000000"/>
                    </a:solidFill>
                    <a:latin typeface="微软雅黑" pitchFamily="34" charset="0"/>
                    <a:ea typeface="微软雅黑" pitchFamily="34" charset="-122"/>
                    <a:cs typeface="微软雅黑" pitchFamily="34" charset="-120"/>
                  </a:rPr>
                  <a:t>，于是胶片上记录了小球在几个闪光</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时刻的位置</a:t>
                </a:r>
                <a:r>
                  <a:rPr lang="en-US" altLang="zh-CN" b="0" i="0" dirty="0">
                    <a:solidFill>
                      <a:srgbClr val="000000"/>
                    </a:solidFill>
                    <a:latin typeface="微软雅黑" pitchFamily="34" charset="0"/>
                    <a:ea typeface="微软雅黑" pitchFamily="34" charset="-122"/>
                    <a:cs typeface="微软雅黑" pitchFamily="34" charset="-120"/>
                  </a:rPr>
                  <a:t>.得到的频闪照片如图乙所示，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为标记的抛出点即小球球心的位置，请分析下列问题：</a:t>
                </a:r>
                <a:endParaRPr lang="en-US" altLang="zh-CN" dirty="0"/>
              </a:p>
            </p:txBody>
          </p:sp>
        </mc:Choice>
        <mc:Fallback>
          <p:sp>
            <p:nvSpPr>
              <p:cNvPr id="2" name="QO_6_BD.12_1#bc2e9329a?vop=1&amp;pid=1e3b3ab75&amp;color=0,0,0&amp;vtp=1&amp;bt=1&amp;bbb=1&amp;hb=1"/>
              <p:cNvSpPr>
                <a:spLocks noRot="1" noChangeAspect="1" noMove="1" noResize="1" noEditPoints="1" noAdjustHandles="1" noChangeArrowheads="1" noChangeShapeType="1" noTextEdit="1"/>
              </p:cNvSpPr>
              <p:nvPr/>
            </p:nvSpPr>
            <p:spPr>
              <a:xfrm>
                <a:off x="832104" y="1512000"/>
                <a:ext cx="10533888" cy="1611630"/>
              </a:xfrm>
              <a:prstGeom prst="rect">
                <a:avLst/>
              </a:prstGeom>
              <a:blipFill>
                <a:blip r:embed="rId3"/>
                <a:stretch>
                  <a:fillRect l="-1389" r="-1331" b="-9091"/>
                </a:stretch>
              </a:blipFill>
              <a:ln/>
            </p:spPr>
            <p:txBody>
              <a:bodyPr/>
              <a:lstStyle/>
              <a:p>
                <a:r>
                  <a:rPr lang="zh-CN" altLang="en-US">
                    <a:noFill/>
                  </a:rPr>
                  <a:t> </a:t>
                </a:r>
              </a:p>
            </p:txBody>
          </p:sp>
        </mc:Fallback>
      </mc:AlternateContent>
      <p:pic>
        <p:nvPicPr>
          <p:cNvPr id="3" name="QO_6_BD.12_3#bc2e9329a?iti=1&amp;htil=1&amp;vop=1&amp;pid=1e3b3ab7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58568" y="3241232"/>
            <a:ext cx="2404872"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6_BD.12_4#bc2e9329a?iti=2&amp;htil=1&amp;vop=1&amp;pid=1e3b3ab75&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46136" y="3542984"/>
            <a:ext cx="1563624"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6_BD.12_5#bc2e9329a?iti=1&amp;htil=1&amp;vop=1&amp;pid=1e3b3ab75&amp;color=0,0,0&amp;vtp=1"/>
          <p:cNvSpPr/>
          <p:nvPr/>
        </p:nvSpPr>
        <p:spPr>
          <a:xfrm>
            <a:off x="3320510" y="4913568"/>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6" name="QO_6_BD.12_6#bc2e9329a?iti=2&amp;htil=1&amp;vop=1&amp;pid=1e3b3ab75&amp;color=0,0,0&amp;vtp=1"/>
          <p:cNvSpPr/>
          <p:nvPr/>
        </p:nvSpPr>
        <p:spPr>
          <a:xfrm>
            <a:off x="8587454" y="4913568"/>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1298</Words>
  <Application>Microsoft Office PowerPoint</Application>
  <PresentationFormat>宽屏</PresentationFormat>
  <Paragraphs>188</Paragraphs>
  <Slides>22</Slides>
  <Notes>22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22</vt:i4>
      </vt:variant>
    </vt:vector>
  </HeadingPairs>
  <TitlesOfParts>
    <vt:vector size="30" baseType="lpstr">
      <vt:lpstr>Arial (正文)</vt:lpstr>
      <vt:lpstr>DengXian</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2025-10-29T06:39:50Z</dcterms:created>
  <dcterms:modified xsi:type="dcterms:W3CDTF">2025-10-29T06:41:18Z</dcterms:modified>
  <cp:category/>
  <cp:contentStatus/>
</cp:coreProperties>
</file>